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8"/>
  </p:notesMasterIdLst>
  <p:handoutMasterIdLst>
    <p:handoutMasterId r:id="rId49"/>
  </p:handoutMasterIdLst>
  <p:sldIdLst>
    <p:sldId id="1308" r:id="rId6"/>
    <p:sldId id="1309" r:id="rId7"/>
    <p:sldId id="1375" r:id="rId8"/>
    <p:sldId id="1376" r:id="rId9"/>
    <p:sldId id="1377" r:id="rId10"/>
    <p:sldId id="1378" r:id="rId11"/>
    <p:sldId id="1379" r:id="rId12"/>
    <p:sldId id="1380" r:id="rId13"/>
    <p:sldId id="1381" r:id="rId14"/>
    <p:sldId id="1382" r:id="rId15"/>
    <p:sldId id="1383" r:id="rId16"/>
    <p:sldId id="1384" r:id="rId17"/>
    <p:sldId id="1385" r:id="rId18"/>
    <p:sldId id="1386" r:id="rId19"/>
    <p:sldId id="1387" r:id="rId20"/>
    <p:sldId id="1388" r:id="rId21"/>
    <p:sldId id="1389" r:id="rId22"/>
    <p:sldId id="1390" r:id="rId23"/>
    <p:sldId id="1391" r:id="rId24"/>
    <p:sldId id="1392" r:id="rId25"/>
    <p:sldId id="1393" r:id="rId26"/>
    <p:sldId id="1325" r:id="rId27"/>
    <p:sldId id="1394" r:id="rId28"/>
    <p:sldId id="1395" r:id="rId29"/>
    <p:sldId id="1396" r:id="rId30"/>
    <p:sldId id="1397" r:id="rId31"/>
    <p:sldId id="1398" r:id="rId32"/>
    <p:sldId id="1324" r:id="rId33"/>
    <p:sldId id="1330" r:id="rId34"/>
    <p:sldId id="1331" r:id="rId35"/>
    <p:sldId id="1333" r:id="rId36"/>
    <p:sldId id="1334" r:id="rId37"/>
    <p:sldId id="1328" r:id="rId38"/>
    <p:sldId id="1329" r:id="rId39"/>
    <p:sldId id="1326" r:id="rId40"/>
    <p:sldId id="1327" r:id="rId41"/>
    <p:sldId id="1335" r:id="rId42"/>
    <p:sldId id="1336" r:id="rId43"/>
    <p:sldId id="1337" r:id="rId44"/>
    <p:sldId id="1338" r:id="rId45"/>
    <p:sldId id="1339" r:id="rId46"/>
    <p:sldId id="1248"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442" clrIdx="4"/>
  <p:cmAuthor id="5" name="Dave Field" initials="DF" lastIdx="1" clrIdx="5">
    <p:extLst>
      <p:ext uri="{19B8F6BF-5375-455C-9EA6-DF929625EA0E}">
        <p15:presenceInfo xmlns:p15="http://schemas.microsoft.com/office/powerpoint/2012/main" userId="S-1-12-1-1654777727-1266067501-124373401-24337989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78D7"/>
    <a:srgbClr val="525252"/>
    <a:srgbClr val="FFFFFF"/>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6323" autoAdjust="0"/>
  </p:normalViewPr>
  <p:slideViewPr>
    <p:cSldViewPr>
      <p:cViewPr varScale="1">
        <p:scale>
          <a:sx n="91" d="100"/>
          <a:sy n="91" d="100"/>
        </p:scale>
        <p:origin x="33" y="315"/>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844FBB-A02B-4BBD-A550-B2DD077B7D94}" type="doc">
      <dgm:prSet loTypeId="urn:microsoft.com/office/officeart/2005/8/layout/chevron1" loCatId="process" qsTypeId="urn:microsoft.com/office/officeart/2005/8/quickstyle/simple1" qsCatId="simple" csTypeId="urn:microsoft.com/office/officeart/2005/8/colors/colorful4" csCatId="colorful" phldr="1"/>
      <dgm:spPr/>
    </dgm:pt>
    <dgm:pt modelId="{F8981344-209B-4330-B147-97CEF69AAE69}">
      <dgm:prSet phldrT="[Text]"/>
      <dgm:spPr/>
      <dgm:t>
        <a:bodyPr/>
        <a:lstStyle/>
        <a:p>
          <a:r>
            <a:rPr lang="en-US"/>
            <a:t>ROM/Fuses</a:t>
          </a:r>
          <a:endParaRPr lang="en-US" dirty="0"/>
        </a:p>
      </dgm:t>
    </dgm:pt>
    <dgm:pt modelId="{2059844F-4B0A-4F7C-9CE1-66A0E7992B76}" type="parTrans" cxnId="{50DA7661-F54C-47D5-983B-0336FB3F3183}">
      <dgm:prSet/>
      <dgm:spPr/>
      <dgm:t>
        <a:bodyPr/>
        <a:lstStyle/>
        <a:p>
          <a:endParaRPr lang="en-US"/>
        </a:p>
      </dgm:t>
    </dgm:pt>
    <dgm:pt modelId="{591E5901-BCFC-491D-A8DA-D6A31D638A86}" type="sibTrans" cxnId="{50DA7661-F54C-47D5-983B-0336FB3F3183}">
      <dgm:prSet/>
      <dgm:spPr/>
      <dgm:t>
        <a:bodyPr/>
        <a:lstStyle/>
        <a:p>
          <a:endParaRPr lang="en-US"/>
        </a:p>
      </dgm:t>
    </dgm:pt>
    <dgm:pt modelId="{621A84F4-D43B-4E62-B77F-4E1E829CD48C}">
      <dgm:prSet phldrT="[Text]"/>
      <dgm:spPr/>
      <dgm:t>
        <a:bodyPr/>
        <a:lstStyle/>
        <a:p>
          <a:r>
            <a:rPr lang="en-US"/>
            <a:t>Bootloaders</a:t>
          </a:r>
          <a:endParaRPr lang="en-US" dirty="0"/>
        </a:p>
      </dgm:t>
    </dgm:pt>
    <dgm:pt modelId="{A6C44B35-626A-4CEE-8422-3AC9CC7ECA44}" type="parTrans" cxnId="{612D6197-EB22-4920-892D-115543997CA0}">
      <dgm:prSet/>
      <dgm:spPr/>
      <dgm:t>
        <a:bodyPr/>
        <a:lstStyle/>
        <a:p>
          <a:endParaRPr lang="en-US"/>
        </a:p>
      </dgm:t>
    </dgm:pt>
    <dgm:pt modelId="{F499B5B5-6B95-419D-B1A7-8F4F98B1EA6C}" type="sibTrans" cxnId="{612D6197-EB22-4920-892D-115543997CA0}">
      <dgm:prSet/>
      <dgm:spPr/>
      <dgm:t>
        <a:bodyPr/>
        <a:lstStyle/>
        <a:p>
          <a:endParaRPr lang="en-US"/>
        </a:p>
      </dgm:t>
    </dgm:pt>
    <dgm:pt modelId="{A08790F2-0B28-45F3-94AA-F0C79186ACD7}">
      <dgm:prSet phldrT="[Text]"/>
      <dgm:spPr/>
      <dgm:t>
        <a:bodyPr/>
        <a:lstStyle/>
        <a:p>
          <a:r>
            <a:rPr lang="en-US"/>
            <a:t>Native UEFI</a:t>
          </a:r>
          <a:endParaRPr lang="en-US" dirty="0"/>
        </a:p>
      </dgm:t>
    </dgm:pt>
    <dgm:pt modelId="{82650396-0F3C-4B5B-9BE1-058543903E4A}" type="parTrans" cxnId="{7B0608C9-F1BB-4D09-89F1-BEA50CB34970}">
      <dgm:prSet/>
      <dgm:spPr/>
      <dgm:t>
        <a:bodyPr/>
        <a:lstStyle/>
        <a:p>
          <a:endParaRPr lang="en-US"/>
        </a:p>
      </dgm:t>
    </dgm:pt>
    <dgm:pt modelId="{72F0DD08-DE89-4D17-90CC-BD9929A2D15C}" type="sibTrans" cxnId="{7B0608C9-F1BB-4D09-89F1-BEA50CB34970}">
      <dgm:prSet/>
      <dgm:spPr/>
      <dgm:t>
        <a:bodyPr/>
        <a:lstStyle/>
        <a:p>
          <a:endParaRPr lang="en-US"/>
        </a:p>
      </dgm:t>
    </dgm:pt>
    <dgm:pt modelId="{188B016E-31E0-4629-B276-CAD991AD52BF}">
      <dgm:prSet/>
      <dgm:spPr/>
      <dgm:t>
        <a:bodyPr/>
        <a:lstStyle/>
        <a:p>
          <a:r>
            <a:rPr lang="en-US"/>
            <a:t>Windows OS Loader</a:t>
          </a:r>
          <a:endParaRPr lang="en-US" dirty="0"/>
        </a:p>
      </dgm:t>
    </dgm:pt>
    <dgm:pt modelId="{81384FED-7924-4B78-92FE-61E4E83D3EF6}" type="parTrans" cxnId="{A46F28DB-6705-4316-8823-1A68C9FA3E0B}">
      <dgm:prSet/>
      <dgm:spPr/>
      <dgm:t>
        <a:bodyPr/>
        <a:lstStyle/>
        <a:p>
          <a:endParaRPr lang="en-US"/>
        </a:p>
      </dgm:t>
    </dgm:pt>
    <dgm:pt modelId="{4FF5D290-6145-4DA5-B420-59D097770AE5}" type="sibTrans" cxnId="{A46F28DB-6705-4316-8823-1A68C9FA3E0B}">
      <dgm:prSet/>
      <dgm:spPr/>
      <dgm:t>
        <a:bodyPr/>
        <a:lstStyle/>
        <a:p>
          <a:endParaRPr lang="en-US"/>
        </a:p>
      </dgm:t>
    </dgm:pt>
    <dgm:pt modelId="{65D47BD7-8425-4572-B8AC-9B8C97B35F2B}">
      <dgm:prSet/>
      <dgm:spPr/>
      <dgm:t>
        <a:bodyPr/>
        <a:lstStyle/>
        <a:p>
          <a:r>
            <a:rPr lang="en-US"/>
            <a:t>Windows Kernel and Drivers</a:t>
          </a:r>
          <a:endParaRPr lang="en-US" dirty="0"/>
        </a:p>
      </dgm:t>
    </dgm:pt>
    <dgm:pt modelId="{6AE5EFDE-357B-4E4C-8746-FF0422217A61}" type="parTrans" cxnId="{98FF700A-A593-4BE0-AB21-5B91E2E728AD}">
      <dgm:prSet/>
      <dgm:spPr/>
      <dgm:t>
        <a:bodyPr/>
        <a:lstStyle/>
        <a:p>
          <a:endParaRPr lang="en-US"/>
        </a:p>
      </dgm:t>
    </dgm:pt>
    <dgm:pt modelId="{06CC8D11-A235-4DD1-98D0-CDC2658BA9A1}" type="sibTrans" cxnId="{98FF700A-A593-4BE0-AB21-5B91E2E728AD}">
      <dgm:prSet/>
      <dgm:spPr/>
      <dgm:t>
        <a:bodyPr/>
        <a:lstStyle/>
        <a:p>
          <a:endParaRPr lang="en-US"/>
        </a:p>
      </dgm:t>
    </dgm:pt>
    <dgm:pt modelId="{310E07C4-1797-475C-A1BE-C246418B1A03}">
      <dgm:prSet/>
      <dgm:spPr/>
      <dgm:t>
        <a:bodyPr/>
        <a:lstStyle/>
        <a:p>
          <a:r>
            <a:rPr lang="en-US"/>
            <a:t>3</a:t>
          </a:r>
          <a:r>
            <a:rPr lang="en-US" baseline="30000"/>
            <a:t>rd</a:t>
          </a:r>
          <a:r>
            <a:rPr lang="en-US"/>
            <a:t> Party Drivers</a:t>
          </a:r>
          <a:endParaRPr lang="en-US" dirty="0"/>
        </a:p>
      </dgm:t>
    </dgm:pt>
    <dgm:pt modelId="{F7283A1F-A49D-44CE-ADD0-848273833D62}" type="parTrans" cxnId="{0C4CE738-AC55-4B78-9181-DB021CDB396B}">
      <dgm:prSet/>
      <dgm:spPr/>
      <dgm:t>
        <a:bodyPr/>
        <a:lstStyle/>
        <a:p>
          <a:endParaRPr lang="en-US"/>
        </a:p>
      </dgm:t>
    </dgm:pt>
    <dgm:pt modelId="{85692F8B-7150-4F34-8549-BC3FD7D264C7}" type="sibTrans" cxnId="{0C4CE738-AC55-4B78-9181-DB021CDB396B}">
      <dgm:prSet/>
      <dgm:spPr/>
      <dgm:t>
        <a:bodyPr/>
        <a:lstStyle/>
        <a:p>
          <a:endParaRPr lang="en-US"/>
        </a:p>
      </dgm:t>
    </dgm:pt>
    <dgm:pt modelId="{D6D300C8-F8C0-4A69-9267-D6622C68E137}">
      <dgm:prSet/>
      <dgm:spPr/>
      <dgm:t>
        <a:bodyPr/>
        <a:lstStyle/>
        <a:p>
          <a:r>
            <a:rPr lang="en-US" dirty="0"/>
            <a:t>User mode code (apps, etc.)</a:t>
          </a:r>
        </a:p>
      </dgm:t>
    </dgm:pt>
    <dgm:pt modelId="{8BA57E42-2690-4C57-8F4C-408299DE2A29}" type="parTrans" cxnId="{3E47CC8D-F6A8-468B-A736-0657F2AD8C1E}">
      <dgm:prSet/>
      <dgm:spPr/>
      <dgm:t>
        <a:bodyPr/>
        <a:lstStyle/>
        <a:p>
          <a:endParaRPr lang="en-US"/>
        </a:p>
      </dgm:t>
    </dgm:pt>
    <dgm:pt modelId="{59F357E5-7523-4598-AAAE-2D08F76F5446}" type="sibTrans" cxnId="{3E47CC8D-F6A8-468B-A736-0657F2AD8C1E}">
      <dgm:prSet/>
      <dgm:spPr/>
      <dgm:t>
        <a:bodyPr/>
        <a:lstStyle/>
        <a:p>
          <a:endParaRPr lang="en-US"/>
        </a:p>
      </dgm:t>
    </dgm:pt>
    <dgm:pt modelId="{FE447C87-C96D-4918-BD52-151DD9ECF58B}" type="pres">
      <dgm:prSet presAssocID="{F2844FBB-A02B-4BBD-A550-B2DD077B7D94}" presName="Name0" presStyleCnt="0">
        <dgm:presLayoutVars>
          <dgm:dir/>
          <dgm:animLvl val="lvl"/>
          <dgm:resizeHandles val="exact"/>
        </dgm:presLayoutVars>
      </dgm:prSet>
      <dgm:spPr/>
    </dgm:pt>
    <dgm:pt modelId="{2DADB130-28E1-4CB2-8337-F9F764C0E285}" type="pres">
      <dgm:prSet presAssocID="{F8981344-209B-4330-B147-97CEF69AAE69}" presName="parTxOnly" presStyleLbl="node1" presStyleIdx="0" presStyleCnt="7">
        <dgm:presLayoutVars>
          <dgm:chMax val="0"/>
          <dgm:chPref val="0"/>
          <dgm:bulletEnabled val="1"/>
        </dgm:presLayoutVars>
      </dgm:prSet>
      <dgm:spPr/>
    </dgm:pt>
    <dgm:pt modelId="{748F275A-D420-4E4F-82BB-301F9C0F8575}" type="pres">
      <dgm:prSet presAssocID="{591E5901-BCFC-491D-A8DA-D6A31D638A86}" presName="parTxOnlySpace" presStyleCnt="0"/>
      <dgm:spPr/>
    </dgm:pt>
    <dgm:pt modelId="{E6222B26-24E5-4483-B665-A7F73561B42C}" type="pres">
      <dgm:prSet presAssocID="{621A84F4-D43B-4E62-B77F-4E1E829CD48C}" presName="parTxOnly" presStyleLbl="node1" presStyleIdx="1" presStyleCnt="7">
        <dgm:presLayoutVars>
          <dgm:chMax val="0"/>
          <dgm:chPref val="0"/>
          <dgm:bulletEnabled val="1"/>
        </dgm:presLayoutVars>
      </dgm:prSet>
      <dgm:spPr/>
    </dgm:pt>
    <dgm:pt modelId="{4B009A0B-AC74-4002-B84D-42250DE79E32}" type="pres">
      <dgm:prSet presAssocID="{F499B5B5-6B95-419D-B1A7-8F4F98B1EA6C}" presName="parTxOnlySpace" presStyleCnt="0"/>
      <dgm:spPr/>
    </dgm:pt>
    <dgm:pt modelId="{C51D6D06-99B2-402E-AD36-3DA2BA0474D3}" type="pres">
      <dgm:prSet presAssocID="{A08790F2-0B28-45F3-94AA-F0C79186ACD7}" presName="parTxOnly" presStyleLbl="node1" presStyleIdx="2" presStyleCnt="7">
        <dgm:presLayoutVars>
          <dgm:chMax val="0"/>
          <dgm:chPref val="0"/>
          <dgm:bulletEnabled val="1"/>
        </dgm:presLayoutVars>
      </dgm:prSet>
      <dgm:spPr/>
    </dgm:pt>
    <dgm:pt modelId="{347D75E7-F745-4285-85AC-ACF9A98C7E5C}" type="pres">
      <dgm:prSet presAssocID="{72F0DD08-DE89-4D17-90CC-BD9929A2D15C}" presName="parTxOnlySpace" presStyleCnt="0"/>
      <dgm:spPr/>
    </dgm:pt>
    <dgm:pt modelId="{6AAD9BF3-8BD1-478E-9BA3-A59C94CE40F0}" type="pres">
      <dgm:prSet presAssocID="{188B016E-31E0-4629-B276-CAD991AD52BF}" presName="parTxOnly" presStyleLbl="node1" presStyleIdx="3" presStyleCnt="7">
        <dgm:presLayoutVars>
          <dgm:chMax val="0"/>
          <dgm:chPref val="0"/>
          <dgm:bulletEnabled val="1"/>
        </dgm:presLayoutVars>
      </dgm:prSet>
      <dgm:spPr/>
    </dgm:pt>
    <dgm:pt modelId="{4CBE4677-F6B8-43D5-A5A1-7BC96916D3F0}" type="pres">
      <dgm:prSet presAssocID="{4FF5D290-6145-4DA5-B420-59D097770AE5}" presName="parTxOnlySpace" presStyleCnt="0"/>
      <dgm:spPr/>
    </dgm:pt>
    <dgm:pt modelId="{8D477704-4E82-4125-BC44-CD2E4B5E929A}" type="pres">
      <dgm:prSet presAssocID="{65D47BD7-8425-4572-B8AC-9B8C97B35F2B}" presName="parTxOnly" presStyleLbl="node1" presStyleIdx="4" presStyleCnt="7">
        <dgm:presLayoutVars>
          <dgm:chMax val="0"/>
          <dgm:chPref val="0"/>
          <dgm:bulletEnabled val="1"/>
        </dgm:presLayoutVars>
      </dgm:prSet>
      <dgm:spPr/>
    </dgm:pt>
    <dgm:pt modelId="{76FD6455-2027-4224-A99E-91B6B76EFD4E}" type="pres">
      <dgm:prSet presAssocID="{06CC8D11-A235-4DD1-98D0-CDC2658BA9A1}" presName="parTxOnlySpace" presStyleCnt="0"/>
      <dgm:spPr/>
    </dgm:pt>
    <dgm:pt modelId="{2A982E9A-0693-45CA-9E81-EA95CA9D4905}" type="pres">
      <dgm:prSet presAssocID="{310E07C4-1797-475C-A1BE-C246418B1A03}" presName="parTxOnly" presStyleLbl="node1" presStyleIdx="5" presStyleCnt="7" custLinFactNeighborX="5261" custLinFactNeighborY="2743">
        <dgm:presLayoutVars>
          <dgm:chMax val="0"/>
          <dgm:chPref val="0"/>
          <dgm:bulletEnabled val="1"/>
        </dgm:presLayoutVars>
      </dgm:prSet>
      <dgm:spPr/>
    </dgm:pt>
    <dgm:pt modelId="{F3D1D107-6BDE-4FD9-A5E8-1C15F429F0BF}" type="pres">
      <dgm:prSet presAssocID="{85692F8B-7150-4F34-8549-BC3FD7D264C7}" presName="parTxOnlySpace" presStyleCnt="0"/>
      <dgm:spPr/>
    </dgm:pt>
    <dgm:pt modelId="{51B17245-BF15-4383-A2C3-C22ACD97B9DB}" type="pres">
      <dgm:prSet presAssocID="{D6D300C8-F8C0-4A69-9267-D6622C68E137}" presName="parTxOnly" presStyleLbl="node1" presStyleIdx="6" presStyleCnt="7" custScaleX="166915" custLinFactNeighborX="-4823" custLinFactNeighborY="2743">
        <dgm:presLayoutVars>
          <dgm:chMax val="0"/>
          <dgm:chPref val="0"/>
          <dgm:bulletEnabled val="1"/>
        </dgm:presLayoutVars>
      </dgm:prSet>
      <dgm:spPr/>
    </dgm:pt>
  </dgm:ptLst>
  <dgm:cxnLst>
    <dgm:cxn modelId="{A46F28DB-6705-4316-8823-1A68C9FA3E0B}" srcId="{F2844FBB-A02B-4BBD-A550-B2DD077B7D94}" destId="{188B016E-31E0-4629-B276-CAD991AD52BF}" srcOrd="3" destOrd="0" parTransId="{81384FED-7924-4B78-92FE-61E4E83D3EF6}" sibTransId="{4FF5D290-6145-4DA5-B420-59D097770AE5}"/>
    <dgm:cxn modelId="{612D6197-EB22-4920-892D-115543997CA0}" srcId="{F2844FBB-A02B-4BBD-A550-B2DD077B7D94}" destId="{621A84F4-D43B-4E62-B77F-4E1E829CD48C}" srcOrd="1" destOrd="0" parTransId="{A6C44B35-626A-4CEE-8422-3AC9CC7ECA44}" sibTransId="{F499B5B5-6B95-419D-B1A7-8F4F98B1EA6C}"/>
    <dgm:cxn modelId="{FC9FC8EE-A1DD-4325-AC47-81928D002097}" type="presOf" srcId="{A08790F2-0B28-45F3-94AA-F0C79186ACD7}" destId="{C51D6D06-99B2-402E-AD36-3DA2BA0474D3}" srcOrd="0" destOrd="0" presId="urn:microsoft.com/office/officeart/2005/8/layout/chevron1"/>
    <dgm:cxn modelId="{50DA7661-F54C-47D5-983B-0336FB3F3183}" srcId="{F2844FBB-A02B-4BBD-A550-B2DD077B7D94}" destId="{F8981344-209B-4330-B147-97CEF69AAE69}" srcOrd="0" destOrd="0" parTransId="{2059844F-4B0A-4F7C-9CE1-66A0E7992B76}" sibTransId="{591E5901-BCFC-491D-A8DA-D6A31D638A86}"/>
    <dgm:cxn modelId="{3106AC75-6B68-4B18-BBCA-0713D380E0D1}" type="presOf" srcId="{F2844FBB-A02B-4BBD-A550-B2DD077B7D94}" destId="{FE447C87-C96D-4918-BD52-151DD9ECF58B}" srcOrd="0" destOrd="0" presId="urn:microsoft.com/office/officeart/2005/8/layout/chevron1"/>
    <dgm:cxn modelId="{4C074D93-08FA-4340-B87B-99DD7085B0C7}" type="presOf" srcId="{188B016E-31E0-4629-B276-CAD991AD52BF}" destId="{6AAD9BF3-8BD1-478E-9BA3-A59C94CE40F0}" srcOrd="0" destOrd="0" presId="urn:microsoft.com/office/officeart/2005/8/layout/chevron1"/>
    <dgm:cxn modelId="{0C4CE738-AC55-4B78-9181-DB021CDB396B}" srcId="{F2844FBB-A02B-4BBD-A550-B2DD077B7D94}" destId="{310E07C4-1797-475C-A1BE-C246418B1A03}" srcOrd="5" destOrd="0" parTransId="{F7283A1F-A49D-44CE-ADD0-848273833D62}" sibTransId="{85692F8B-7150-4F34-8549-BC3FD7D264C7}"/>
    <dgm:cxn modelId="{0FB610D8-F50B-42EF-B104-86A9FBBC5813}" type="presOf" srcId="{310E07C4-1797-475C-A1BE-C246418B1A03}" destId="{2A982E9A-0693-45CA-9E81-EA95CA9D4905}" srcOrd="0" destOrd="0" presId="urn:microsoft.com/office/officeart/2005/8/layout/chevron1"/>
    <dgm:cxn modelId="{98FF700A-A593-4BE0-AB21-5B91E2E728AD}" srcId="{F2844FBB-A02B-4BBD-A550-B2DD077B7D94}" destId="{65D47BD7-8425-4572-B8AC-9B8C97B35F2B}" srcOrd="4" destOrd="0" parTransId="{6AE5EFDE-357B-4E4C-8746-FF0422217A61}" sibTransId="{06CC8D11-A235-4DD1-98D0-CDC2658BA9A1}"/>
    <dgm:cxn modelId="{F219C7C0-6892-44DD-91F3-04B962ED7390}" type="presOf" srcId="{D6D300C8-F8C0-4A69-9267-D6622C68E137}" destId="{51B17245-BF15-4383-A2C3-C22ACD97B9DB}" srcOrd="0" destOrd="0" presId="urn:microsoft.com/office/officeart/2005/8/layout/chevron1"/>
    <dgm:cxn modelId="{6A5F9E25-5196-455D-A26C-E41F1C650E12}" type="presOf" srcId="{621A84F4-D43B-4E62-B77F-4E1E829CD48C}" destId="{E6222B26-24E5-4483-B665-A7F73561B42C}" srcOrd="0" destOrd="0" presId="urn:microsoft.com/office/officeart/2005/8/layout/chevron1"/>
    <dgm:cxn modelId="{3E47CC8D-F6A8-468B-A736-0657F2AD8C1E}" srcId="{F2844FBB-A02B-4BBD-A550-B2DD077B7D94}" destId="{D6D300C8-F8C0-4A69-9267-D6622C68E137}" srcOrd="6" destOrd="0" parTransId="{8BA57E42-2690-4C57-8F4C-408299DE2A29}" sibTransId="{59F357E5-7523-4598-AAAE-2D08F76F5446}"/>
    <dgm:cxn modelId="{856AF9BD-8D09-405A-9CD6-A6C0CF6B4BE2}" type="presOf" srcId="{65D47BD7-8425-4572-B8AC-9B8C97B35F2B}" destId="{8D477704-4E82-4125-BC44-CD2E4B5E929A}" srcOrd="0" destOrd="0" presId="urn:microsoft.com/office/officeart/2005/8/layout/chevron1"/>
    <dgm:cxn modelId="{31F06971-2426-48A0-ACFF-798A7DD61A4C}" type="presOf" srcId="{F8981344-209B-4330-B147-97CEF69AAE69}" destId="{2DADB130-28E1-4CB2-8337-F9F764C0E285}" srcOrd="0" destOrd="0" presId="urn:microsoft.com/office/officeart/2005/8/layout/chevron1"/>
    <dgm:cxn modelId="{7B0608C9-F1BB-4D09-89F1-BEA50CB34970}" srcId="{F2844FBB-A02B-4BBD-A550-B2DD077B7D94}" destId="{A08790F2-0B28-45F3-94AA-F0C79186ACD7}" srcOrd="2" destOrd="0" parTransId="{82650396-0F3C-4B5B-9BE1-058543903E4A}" sibTransId="{72F0DD08-DE89-4D17-90CC-BD9929A2D15C}"/>
    <dgm:cxn modelId="{8E1A8D5F-9C5F-4887-B187-4229FE151EB5}" type="presParOf" srcId="{FE447C87-C96D-4918-BD52-151DD9ECF58B}" destId="{2DADB130-28E1-4CB2-8337-F9F764C0E285}" srcOrd="0" destOrd="0" presId="urn:microsoft.com/office/officeart/2005/8/layout/chevron1"/>
    <dgm:cxn modelId="{F7D628D3-5E1F-4A25-97F8-734582E96FF5}" type="presParOf" srcId="{FE447C87-C96D-4918-BD52-151DD9ECF58B}" destId="{748F275A-D420-4E4F-82BB-301F9C0F8575}" srcOrd="1" destOrd="0" presId="urn:microsoft.com/office/officeart/2005/8/layout/chevron1"/>
    <dgm:cxn modelId="{586BD6F2-C88D-4DD9-A21F-274DD0928E49}" type="presParOf" srcId="{FE447C87-C96D-4918-BD52-151DD9ECF58B}" destId="{E6222B26-24E5-4483-B665-A7F73561B42C}" srcOrd="2" destOrd="0" presId="urn:microsoft.com/office/officeart/2005/8/layout/chevron1"/>
    <dgm:cxn modelId="{E976D826-8D16-45E4-8A49-43AFC0317913}" type="presParOf" srcId="{FE447C87-C96D-4918-BD52-151DD9ECF58B}" destId="{4B009A0B-AC74-4002-B84D-42250DE79E32}" srcOrd="3" destOrd="0" presId="urn:microsoft.com/office/officeart/2005/8/layout/chevron1"/>
    <dgm:cxn modelId="{9D2E3E95-070A-4C37-B9F3-477761FC159A}" type="presParOf" srcId="{FE447C87-C96D-4918-BD52-151DD9ECF58B}" destId="{C51D6D06-99B2-402E-AD36-3DA2BA0474D3}" srcOrd="4" destOrd="0" presId="urn:microsoft.com/office/officeart/2005/8/layout/chevron1"/>
    <dgm:cxn modelId="{085E4089-925D-4F35-9C93-503BC368E259}" type="presParOf" srcId="{FE447C87-C96D-4918-BD52-151DD9ECF58B}" destId="{347D75E7-F745-4285-85AC-ACF9A98C7E5C}" srcOrd="5" destOrd="0" presId="urn:microsoft.com/office/officeart/2005/8/layout/chevron1"/>
    <dgm:cxn modelId="{A2CE2467-7F65-44B1-9B4C-34AED21682CE}" type="presParOf" srcId="{FE447C87-C96D-4918-BD52-151DD9ECF58B}" destId="{6AAD9BF3-8BD1-478E-9BA3-A59C94CE40F0}" srcOrd="6" destOrd="0" presId="urn:microsoft.com/office/officeart/2005/8/layout/chevron1"/>
    <dgm:cxn modelId="{6F51759E-45FD-4EE7-BF84-7758E1215119}" type="presParOf" srcId="{FE447C87-C96D-4918-BD52-151DD9ECF58B}" destId="{4CBE4677-F6B8-43D5-A5A1-7BC96916D3F0}" srcOrd="7" destOrd="0" presId="urn:microsoft.com/office/officeart/2005/8/layout/chevron1"/>
    <dgm:cxn modelId="{FCECF981-989B-435C-BE8E-46E5F899C665}" type="presParOf" srcId="{FE447C87-C96D-4918-BD52-151DD9ECF58B}" destId="{8D477704-4E82-4125-BC44-CD2E4B5E929A}" srcOrd="8" destOrd="0" presId="urn:microsoft.com/office/officeart/2005/8/layout/chevron1"/>
    <dgm:cxn modelId="{17FDB02F-FF5A-4BB8-8597-6537070990C4}" type="presParOf" srcId="{FE447C87-C96D-4918-BD52-151DD9ECF58B}" destId="{76FD6455-2027-4224-A99E-91B6B76EFD4E}" srcOrd="9" destOrd="0" presId="urn:microsoft.com/office/officeart/2005/8/layout/chevron1"/>
    <dgm:cxn modelId="{A16E8900-D0B1-488E-9F56-D3736DB79CE9}" type="presParOf" srcId="{FE447C87-C96D-4918-BD52-151DD9ECF58B}" destId="{2A982E9A-0693-45CA-9E81-EA95CA9D4905}" srcOrd="10" destOrd="0" presId="urn:microsoft.com/office/officeart/2005/8/layout/chevron1"/>
    <dgm:cxn modelId="{C9FA98CD-3300-4AA0-A9E6-FC2C44B0E709}" type="presParOf" srcId="{FE447C87-C96D-4918-BD52-151DD9ECF58B}" destId="{F3D1D107-6BDE-4FD9-A5E8-1C15F429F0BF}" srcOrd="11" destOrd="0" presId="urn:microsoft.com/office/officeart/2005/8/layout/chevron1"/>
    <dgm:cxn modelId="{4FD5004A-FB7B-47A5-8883-3DD0CF7A1DEC}" type="presParOf" srcId="{FE447C87-C96D-4918-BD52-151DD9ECF58B}" destId="{51B17245-BF15-4383-A2C3-C22ACD97B9D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DB130-28E1-4CB2-8337-F9F764C0E285}">
      <dsp:nvSpPr>
        <dsp:cNvPr id="0" name=""/>
        <dsp:cNvSpPr/>
      </dsp:nvSpPr>
      <dsp:spPr>
        <a:xfrm>
          <a:off x="2844" y="1585211"/>
          <a:ext cx="1112147" cy="444859"/>
        </a:xfrm>
        <a:prstGeom prst="chevron">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a:t>ROM/Fuses</a:t>
          </a:r>
          <a:endParaRPr lang="en-US" sz="900" kern="1200" dirty="0"/>
        </a:p>
      </dsp:txBody>
      <dsp:txXfrm>
        <a:off x="225274" y="1585211"/>
        <a:ext cx="667288" cy="444859"/>
      </dsp:txXfrm>
    </dsp:sp>
    <dsp:sp modelId="{E6222B26-24E5-4483-B665-A7F73561B42C}">
      <dsp:nvSpPr>
        <dsp:cNvPr id="0" name=""/>
        <dsp:cNvSpPr/>
      </dsp:nvSpPr>
      <dsp:spPr>
        <a:xfrm>
          <a:off x="1003777" y="1585211"/>
          <a:ext cx="1112147" cy="444859"/>
        </a:xfrm>
        <a:prstGeom prst="chevron">
          <a:avLst/>
        </a:prstGeom>
        <a:solidFill>
          <a:schemeClr val="accent4">
            <a:hueOff val="-955843"/>
            <a:satOff val="7895"/>
            <a:lumOff val="-19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a:t>Bootloaders</a:t>
          </a:r>
          <a:endParaRPr lang="en-US" sz="900" kern="1200" dirty="0"/>
        </a:p>
      </dsp:txBody>
      <dsp:txXfrm>
        <a:off x="1226207" y="1585211"/>
        <a:ext cx="667288" cy="444859"/>
      </dsp:txXfrm>
    </dsp:sp>
    <dsp:sp modelId="{C51D6D06-99B2-402E-AD36-3DA2BA0474D3}">
      <dsp:nvSpPr>
        <dsp:cNvPr id="0" name=""/>
        <dsp:cNvSpPr/>
      </dsp:nvSpPr>
      <dsp:spPr>
        <a:xfrm>
          <a:off x="2004711" y="1585211"/>
          <a:ext cx="1112147" cy="444859"/>
        </a:xfrm>
        <a:prstGeom prst="chevron">
          <a:avLst/>
        </a:prstGeom>
        <a:solidFill>
          <a:schemeClr val="accent4">
            <a:hueOff val="-1911686"/>
            <a:satOff val="15789"/>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a:t>Native UEFI</a:t>
          </a:r>
          <a:endParaRPr lang="en-US" sz="900" kern="1200" dirty="0"/>
        </a:p>
      </dsp:txBody>
      <dsp:txXfrm>
        <a:off x="2227141" y="1585211"/>
        <a:ext cx="667288" cy="444859"/>
      </dsp:txXfrm>
    </dsp:sp>
    <dsp:sp modelId="{6AAD9BF3-8BD1-478E-9BA3-A59C94CE40F0}">
      <dsp:nvSpPr>
        <dsp:cNvPr id="0" name=""/>
        <dsp:cNvSpPr/>
      </dsp:nvSpPr>
      <dsp:spPr>
        <a:xfrm>
          <a:off x="3005644" y="1585211"/>
          <a:ext cx="1112147" cy="444859"/>
        </a:xfrm>
        <a:prstGeom prst="chevron">
          <a:avLst/>
        </a:prstGeom>
        <a:solidFill>
          <a:schemeClr val="accent4">
            <a:hueOff val="-2867528"/>
            <a:satOff val="23684"/>
            <a:lumOff val="-58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a:t>Windows OS Loader</a:t>
          </a:r>
          <a:endParaRPr lang="en-US" sz="900" kern="1200" dirty="0"/>
        </a:p>
      </dsp:txBody>
      <dsp:txXfrm>
        <a:off x="3228074" y="1585211"/>
        <a:ext cx="667288" cy="444859"/>
      </dsp:txXfrm>
    </dsp:sp>
    <dsp:sp modelId="{8D477704-4E82-4125-BC44-CD2E4B5E929A}">
      <dsp:nvSpPr>
        <dsp:cNvPr id="0" name=""/>
        <dsp:cNvSpPr/>
      </dsp:nvSpPr>
      <dsp:spPr>
        <a:xfrm>
          <a:off x="4006577" y="1585211"/>
          <a:ext cx="1112147" cy="444859"/>
        </a:xfrm>
        <a:prstGeom prst="chevron">
          <a:avLst/>
        </a:prstGeom>
        <a:solidFill>
          <a:schemeClr val="accent4">
            <a:hueOff val="-3823371"/>
            <a:satOff val="31578"/>
            <a:lumOff val="-78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a:t>Windows Kernel and Drivers</a:t>
          </a:r>
          <a:endParaRPr lang="en-US" sz="900" kern="1200" dirty="0"/>
        </a:p>
      </dsp:txBody>
      <dsp:txXfrm>
        <a:off x="4229007" y="1585211"/>
        <a:ext cx="667288" cy="444859"/>
      </dsp:txXfrm>
    </dsp:sp>
    <dsp:sp modelId="{2A982E9A-0693-45CA-9E81-EA95CA9D4905}">
      <dsp:nvSpPr>
        <dsp:cNvPr id="0" name=""/>
        <dsp:cNvSpPr/>
      </dsp:nvSpPr>
      <dsp:spPr>
        <a:xfrm>
          <a:off x="5013361" y="1597413"/>
          <a:ext cx="1112147" cy="444859"/>
        </a:xfrm>
        <a:prstGeom prst="chevron">
          <a:avLst/>
        </a:prstGeom>
        <a:solidFill>
          <a:schemeClr val="accent4">
            <a:hueOff val="-4779213"/>
            <a:satOff val="39472"/>
            <a:lumOff val="-980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a:t>3</a:t>
          </a:r>
          <a:r>
            <a:rPr lang="en-US" sz="900" kern="1200" baseline="30000"/>
            <a:t>rd</a:t>
          </a:r>
          <a:r>
            <a:rPr lang="en-US" sz="900" kern="1200"/>
            <a:t> Party Drivers</a:t>
          </a:r>
          <a:endParaRPr lang="en-US" sz="900" kern="1200" dirty="0"/>
        </a:p>
      </dsp:txBody>
      <dsp:txXfrm>
        <a:off x="5235791" y="1597413"/>
        <a:ext cx="667288" cy="444859"/>
      </dsp:txXfrm>
    </dsp:sp>
    <dsp:sp modelId="{51B17245-BF15-4383-A2C3-C22ACD97B9DB}">
      <dsp:nvSpPr>
        <dsp:cNvPr id="0" name=""/>
        <dsp:cNvSpPr/>
      </dsp:nvSpPr>
      <dsp:spPr>
        <a:xfrm>
          <a:off x="6003079" y="1597413"/>
          <a:ext cx="1856341" cy="444859"/>
        </a:xfrm>
        <a:prstGeom prst="chevron">
          <a:avLst/>
        </a:prstGeom>
        <a:solidFill>
          <a:schemeClr val="accent4">
            <a:hueOff val="-5735056"/>
            <a:satOff val="47367"/>
            <a:lumOff val="-1176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User mode code (apps, etc.)</a:t>
          </a:r>
        </a:p>
      </dsp:txBody>
      <dsp:txXfrm>
        <a:off x="6225509" y="1597413"/>
        <a:ext cx="1411482" cy="4448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10/26/2016 2:19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10/26/2016 2:19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10/26/2016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endParaRPr lang="en-US" dirty="0"/>
          </a:p>
        </p:txBody>
      </p:sp>
      <p:sp>
        <p:nvSpPr>
          <p:cNvPr id="6" name="Date Placeholder 5"/>
          <p:cNvSpPr>
            <a:spLocks noGrp="1"/>
          </p:cNvSpPr>
          <p:nvPr>
            <p:ph type="dt" idx="12"/>
          </p:nvPr>
        </p:nvSpPr>
        <p:spPr/>
        <p:txBody>
          <a:bodyPr/>
          <a:lstStyle/>
          <a:p>
            <a:fld id="{0441D69E-ABC2-41B7-A9B9-A55AA21364A0}" type="datetime1">
              <a:rPr lang="en-US" smtClean="0"/>
              <a:pPr/>
              <a:t>10/26/2016</a:t>
            </a:fld>
            <a:endParaRPr lang="en-US" dirty="0"/>
          </a:p>
        </p:txBody>
      </p:sp>
      <p:sp>
        <p:nvSpPr>
          <p:cNvPr id="8" name="Slide Number Placeholder 7"/>
          <p:cNvSpPr>
            <a:spLocks noGrp="1"/>
          </p:cNvSpPr>
          <p:nvPr>
            <p:ph type="sldNum" sz="quarter" idx="13"/>
          </p:nvPr>
        </p:nvSpPr>
        <p:spPr/>
        <p:txBody>
          <a:bodyPr/>
          <a:lstStyle/>
          <a:p>
            <a:fld id="{8A6B70A6-6008-47FD-9CA9-C2B8B348C4A2}" type="slidenum">
              <a:rPr lang="en-US" smtClean="0"/>
              <a:pPr/>
              <a:t>12</a:t>
            </a:fld>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569039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endParaRPr lang="en-US" dirty="0"/>
          </a:p>
        </p:txBody>
      </p:sp>
      <p:sp>
        <p:nvSpPr>
          <p:cNvPr id="6" name="Date Placeholder 5"/>
          <p:cNvSpPr>
            <a:spLocks noGrp="1"/>
          </p:cNvSpPr>
          <p:nvPr>
            <p:ph type="dt" idx="12"/>
          </p:nvPr>
        </p:nvSpPr>
        <p:spPr/>
        <p:txBody>
          <a:bodyPr/>
          <a:lstStyle/>
          <a:p>
            <a:fld id="{FA500D83-5540-40AB-8654-7D364913E132}" type="datetime1">
              <a:rPr lang="en-US" smtClean="0"/>
              <a:pPr/>
              <a:t>10/26/2016</a:t>
            </a:fld>
            <a:endParaRPr lang="en-US"/>
          </a:p>
        </p:txBody>
      </p:sp>
      <p:sp>
        <p:nvSpPr>
          <p:cNvPr id="7" name="Slide Number Placeholder 6"/>
          <p:cNvSpPr>
            <a:spLocks noGrp="1"/>
          </p:cNvSpPr>
          <p:nvPr>
            <p:ph type="sldNum" sz="quarter" idx="13"/>
          </p:nvPr>
        </p:nvSpPr>
        <p:spPr/>
        <p:txBody>
          <a:bodyPr/>
          <a:lstStyle/>
          <a:p>
            <a:fld id="{8A6B70A6-6008-47FD-9CA9-C2B8B348C4A2}" type="slidenum">
              <a:rPr lang="en-US" smtClean="0"/>
              <a:pPr/>
              <a:t>13</a:t>
            </a:fld>
            <a:endParaRPr lang="en-US"/>
          </a:p>
        </p:txBody>
      </p:sp>
      <p:sp>
        <p:nvSpPr>
          <p:cNvPr id="8" name="Header Placeholder 7"/>
          <p:cNvSpPr>
            <a:spLocks noGrp="1"/>
          </p:cNvSpPr>
          <p:nvPr>
            <p:ph type="hdr" sz="quarter" idx="14"/>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347691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lvl="0"/>
            <a:endParaRPr lang="en-US" noProof="0" dirty="0"/>
          </a:p>
        </p:txBody>
      </p:sp>
      <p:sp>
        <p:nvSpPr>
          <p:cNvPr id="5" name="Footer Placeholder 4"/>
          <p:cNvSpPr>
            <a:spLocks noGrp="1"/>
          </p:cNvSpPr>
          <p:nvPr>
            <p:ph type="ftr" sz="quarter" idx="11"/>
          </p:nvPr>
        </p:nvSpPr>
        <p:spPr/>
        <p:txBody>
          <a:bodyPr/>
          <a:lstStyle/>
          <a:p>
            <a:pPr lvl="0"/>
            <a:r>
              <a:rPr lang="en-US" noProof="0"/>
              <a:t>© 2016 Microsoft Corporation. All rights reserved. MICROSOFT MAKES NO WARRANTIES, EXPRESS, IMPLIED OR STATUTORY, AS TO THE INFORMATION IN THIS PRESENTATION</a:t>
            </a:r>
            <a:endParaRPr lang="en-US" noProof="0" dirty="0"/>
          </a:p>
        </p:txBody>
      </p:sp>
      <p:sp>
        <p:nvSpPr>
          <p:cNvPr id="6" name="Date Placeholder 5"/>
          <p:cNvSpPr>
            <a:spLocks noGrp="1"/>
          </p:cNvSpPr>
          <p:nvPr>
            <p:ph type="dt" idx="12"/>
          </p:nvPr>
        </p:nvSpPr>
        <p:spPr/>
        <p:txBody>
          <a:bodyPr/>
          <a:lstStyle/>
          <a:p>
            <a:pPr lvl="0"/>
            <a:fld id="{9686E15D-125C-45CD-A1C2-70A0CBCC0989}" type="datetime1">
              <a:rPr lang="en-US" noProof="0" smtClean="0"/>
              <a:pPr lvl="0"/>
              <a:t>10/26/2016</a:t>
            </a:fld>
            <a:endParaRPr lang="en-US" noProof="0" dirty="0"/>
          </a:p>
        </p:txBody>
      </p:sp>
      <p:sp>
        <p:nvSpPr>
          <p:cNvPr id="8" name="Slide Number Placeholder 7"/>
          <p:cNvSpPr>
            <a:spLocks noGrp="1"/>
          </p:cNvSpPr>
          <p:nvPr>
            <p:ph type="sldNum" sz="quarter" idx="13"/>
          </p:nvPr>
        </p:nvSpPr>
        <p:spPr/>
        <p:txBody>
          <a:bodyPr/>
          <a:lstStyle/>
          <a:p>
            <a:fld id="{8A6B70A6-6008-47FD-9CA9-C2B8B348C4A2}" type="slidenum">
              <a:rPr lang="en-US" smtClean="0"/>
              <a:pPr/>
              <a:t>14</a:t>
            </a:fld>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65687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endParaRPr lang="en-US" dirty="0"/>
          </a:p>
        </p:txBody>
      </p:sp>
      <p:sp>
        <p:nvSpPr>
          <p:cNvPr id="6" name="Date Placeholder 5"/>
          <p:cNvSpPr>
            <a:spLocks noGrp="1"/>
          </p:cNvSpPr>
          <p:nvPr>
            <p:ph type="dt" idx="12"/>
          </p:nvPr>
        </p:nvSpPr>
        <p:spPr/>
        <p:txBody>
          <a:bodyPr/>
          <a:lstStyle/>
          <a:p>
            <a:fld id="{49F4D9B0-18B6-443A-AE56-8D101DF2AB94}" type="datetime1">
              <a:rPr lang="en-US" smtClean="0"/>
              <a:pPr/>
              <a:t>10/26/2016</a:t>
            </a:fld>
            <a:endParaRPr lang="en-US"/>
          </a:p>
        </p:txBody>
      </p:sp>
      <p:sp>
        <p:nvSpPr>
          <p:cNvPr id="7" name="Slide Number Placeholder 6"/>
          <p:cNvSpPr>
            <a:spLocks noGrp="1"/>
          </p:cNvSpPr>
          <p:nvPr>
            <p:ph type="sldNum" sz="quarter" idx="13"/>
          </p:nvPr>
        </p:nvSpPr>
        <p:spPr/>
        <p:txBody>
          <a:bodyPr/>
          <a:lstStyle/>
          <a:p>
            <a:fld id="{8A6B70A6-6008-47FD-9CA9-C2B8B348C4A2}" type="slidenum">
              <a:rPr lang="en-US" smtClean="0"/>
              <a:pPr/>
              <a:t>15</a:t>
            </a:fld>
            <a:endParaRPr lang="en-US"/>
          </a:p>
        </p:txBody>
      </p:sp>
      <p:sp>
        <p:nvSpPr>
          <p:cNvPr id="8" name="Header Placeholder 7"/>
          <p:cNvSpPr>
            <a:spLocks noGrp="1"/>
          </p:cNvSpPr>
          <p:nvPr>
            <p:ph type="hdr" sz="quarter" idx="14"/>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889104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0"/>
          </p:nvPr>
        </p:nvSpPr>
        <p:spPr/>
        <p:txBody>
          <a:bodyPr/>
          <a:lstStyle/>
          <a:p>
            <a:fld id="{F417A918-E82A-4107-B87A-1C19E8756B9D}" type="datetime1">
              <a:rPr lang="en-US" smtClean="0"/>
              <a:pPr/>
              <a:t>10/26/2016</a:t>
            </a:fld>
            <a:endParaRPr lang="en-US"/>
          </a:p>
        </p:txBody>
      </p:sp>
      <p:sp>
        <p:nvSpPr>
          <p:cNvPr id="6" name="Footer Placeholder 5"/>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pPr/>
              <a:t>16</a:t>
            </a:fld>
            <a:endParaRPr lang="en-US"/>
          </a:p>
        </p:txBody>
      </p:sp>
      <p:sp>
        <p:nvSpPr>
          <p:cNvPr id="8" name="Header Placeholder 7"/>
          <p:cNvSpPr>
            <a:spLocks noGrp="1"/>
          </p:cNvSpPr>
          <p:nvPr>
            <p:ph type="hdr" sz="quarter" idx="13"/>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3267941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0"/>
          </p:nvPr>
        </p:nvSpPr>
        <p:spPr/>
        <p:txBody>
          <a:bodyPr/>
          <a:lstStyle/>
          <a:p>
            <a:fld id="{56C69F72-6C51-4FF8-BF82-338298D9E233}" type="datetime1">
              <a:rPr lang="en-US" smtClean="0"/>
              <a:pPr/>
              <a:t>10/26/2016</a:t>
            </a:fld>
            <a:endParaRPr lang="en-US"/>
          </a:p>
        </p:txBody>
      </p:sp>
      <p:sp>
        <p:nvSpPr>
          <p:cNvPr id="6" name="Footer Placeholder 5"/>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pPr/>
              <a:t>17</a:t>
            </a:fld>
            <a:endParaRPr lang="en-US"/>
          </a:p>
        </p:txBody>
      </p:sp>
      <p:sp>
        <p:nvSpPr>
          <p:cNvPr id="8" name="Header Placeholder 7"/>
          <p:cNvSpPr>
            <a:spLocks noGrp="1"/>
          </p:cNvSpPr>
          <p:nvPr>
            <p:ph type="hdr" sz="quarter" idx="13"/>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452054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endParaRPr lang="en-US" dirty="0"/>
          </a:p>
        </p:txBody>
      </p:sp>
      <p:sp>
        <p:nvSpPr>
          <p:cNvPr id="6" name="Date Placeholder 5"/>
          <p:cNvSpPr>
            <a:spLocks noGrp="1"/>
          </p:cNvSpPr>
          <p:nvPr>
            <p:ph type="dt" idx="12"/>
          </p:nvPr>
        </p:nvSpPr>
        <p:spPr/>
        <p:txBody>
          <a:bodyPr/>
          <a:lstStyle/>
          <a:p>
            <a:fld id="{2C0C8FF6-5D36-4EDF-B4EA-978B0418DD43}" type="datetime1">
              <a:rPr lang="en-US" smtClean="0"/>
              <a:pPr/>
              <a:t>10/26/2016</a:t>
            </a:fld>
            <a:endParaRPr lang="en-US" dirty="0"/>
          </a:p>
        </p:txBody>
      </p:sp>
      <p:sp>
        <p:nvSpPr>
          <p:cNvPr id="8" name="Slide Number Placeholder 7"/>
          <p:cNvSpPr>
            <a:spLocks noGrp="1"/>
          </p:cNvSpPr>
          <p:nvPr>
            <p:ph type="sldNum" sz="quarter" idx="13"/>
          </p:nvPr>
        </p:nvSpPr>
        <p:spPr/>
        <p:txBody>
          <a:bodyPr/>
          <a:lstStyle/>
          <a:p>
            <a:fld id="{8A6B70A6-6008-47FD-9CA9-C2B8B348C4A2}" type="slidenum">
              <a:rPr lang="en-US" smtClean="0"/>
              <a:pPr/>
              <a:t>18</a:t>
            </a:fld>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246160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endParaRPr lang="en-US" dirty="0"/>
          </a:p>
        </p:txBody>
      </p:sp>
      <p:sp>
        <p:nvSpPr>
          <p:cNvPr id="6" name="Date Placeholder 5"/>
          <p:cNvSpPr>
            <a:spLocks noGrp="1"/>
          </p:cNvSpPr>
          <p:nvPr>
            <p:ph type="dt" idx="12"/>
          </p:nvPr>
        </p:nvSpPr>
        <p:spPr/>
        <p:txBody>
          <a:bodyPr/>
          <a:lstStyle/>
          <a:p>
            <a:fld id="{91008B13-0E98-493B-94D5-86EB7397566B}" type="datetime1">
              <a:rPr lang="en-US" smtClean="0"/>
              <a:pPr/>
              <a:t>10/26/2016</a:t>
            </a:fld>
            <a:endParaRPr lang="en-US" dirty="0"/>
          </a:p>
        </p:txBody>
      </p:sp>
      <p:sp>
        <p:nvSpPr>
          <p:cNvPr id="8" name="Slide Number Placeholder 7"/>
          <p:cNvSpPr>
            <a:spLocks noGrp="1"/>
          </p:cNvSpPr>
          <p:nvPr>
            <p:ph type="sldNum" sz="quarter" idx="13"/>
          </p:nvPr>
        </p:nvSpPr>
        <p:spPr/>
        <p:txBody>
          <a:bodyPr/>
          <a:lstStyle/>
          <a:p>
            <a:fld id="{8A6B70A6-6008-47FD-9CA9-C2B8B348C4A2}" type="slidenum">
              <a:rPr lang="en-US" smtClean="0"/>
              <a:pPr/>
              <a:t>19</a:t>
            </a:fld>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39404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idx="10"/>
          </p:nvPr>
        </p:nvSpPr>
        <p:spPr/>
        <p:txBody>
          <a:bodyPr/>
          <a:lstStyle/>
          <a:p>
            <a:fld id="{F94594E6-4082-4177-B672-B32BDB2F04D1}" type="datetime1">
              <a:rPr lang="en-US" smtClean="0"/>
              <a:pPr/>
              <a:t>10/26/2016</a:t>
            </a:fld>
            <a:endParaRPr lang="en-US"/>
          </a:p>
        </p:txBody>
      </p:sp>
      <p:sp>
        <p:nvSpPr>
          <p:cNvPr id="6" name="Footer Placeholder 5"/>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pPr/>
              <a:t>20</a:t>
            </a:fld>
            <a:endParaRPr lang="en-US"/>
          </a:p>
        </p:txBody>
      </p:sp>
      <p:sp>
        <p:nvSpPr>
          <p:cNvPr id="8" name="Header Placeholder 7"/>
          <p:cNvSpPr>
            <a:spLocks noGrp="1"/>
          </p:cNvSpPr>
          <p:nvPr>
            <p:ph type="hdr" sz="quarter" idx="13"/>
          </p:nvPr>
        </p:nvSpPr>
        <p:spPr/>
        <p:txBody>
          <a:bodyPr/>
          <a:lstStyle/>
          <a:p>
            <a:endParaRPr lang="en-US"/>
          </a:p>
        </p:txBody>
      </p:sp>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lstStyle/>
          <a:p>
            <a:endParaRPr lang="en-US"/>
          </a:p>
        </p:txBody>
      </p:sp>
    </p:spTree>
    <p:extLst>
      <p:ext uri="{BB962C8B-B14F-4D97-AF65-F5344CB8AC3E}">
        <p14:creationId xmlns:p14="http://schemas.microsoft.com/office/powerpoint/2010/main" val="3759813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endParaRPr lang="en-US" dirty="0"/>
          </a:p>
        </p:txBody>
      </p:sp>
      <p:sp>
        <p:nvSpPr>
          <p:cNvPr id="6" name="Date Placeholder 5"/>
          <p:cNvSpPr>
            <a:spLocks noGrp="1"/>
          </p:cNvSpPr>
          <p:nvPr>
            <p:ph type="dt" idx="12"/>
          </p:nvPr>
        </p:nvSpPr>
        <p:spPr/>
        <p:txBody>
          <a:bodyPr/>
          <a:lstStyle/>
          <a:p>
            <a:fld id="{2B943726-0956-4D36-AEAE-B83D9D6CE17F}" type="datetime1">
              <a:rPr lang="en-US" smtClean="0"/>
              <a:pPr/>
              <a:t>10/26/2016</a:t>
            </a:fld>
            <a:endParaRPr lang="en-US" dirty="0"/>
          </a:p>
        </p:txBody>
      </p:sp>
      <p:sp>
        <p:nvSpPr>
          <p:cNvPr id="8" name="Slide Number Placeholder 7"/>
          <p:cNvSpPr>
            <a:spLocks noGrp="1"/>
          </p:cNvSpPr>
          <p:nvPr>
            <p:ph type="sldNum" sz="quarter" idx="13"/>
          </p:nvPr>
        </p:nvSpPr>
        <p:spPr/>
        <p:txBody>
          <a:bodyPr/>
          <a:lstStyle/>
          <a:p>
            <a:fld id="{8A6B70A6-6008-47FD-9CA9-C2B8B348C4A2}" type="slidenum">
              <a:rPr lang="en-US" smtClean="0"/>
              <a:pPr/>
              <a:t>21</a:t>
            </a:fld>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71440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a:ea typeface="+mn-ea"/>
                <a:cs typeface="+mn-cs"/>
              </a:rPr>
              <a:t>© 2016 Microsoft Corporation. All rights reserved. MICROSOFT MAKES NO WARRANTIES, EXPRESS, IMPLIED OR STATUTORY, AS TO THE INFORMATION IN THIS PRESENTATION</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BF07C1-8A19-484E-AC3C-5173F345901A}"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70A6-6008-47FD-9CA9-C2B8B348C4A2}"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905248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3638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lvl="0"/>
            <a:endParaRPr lang="en-US" noProof="0" dirty="0"/>
          </a:p>
        </p:txBody>
      </p:sp>
      <p:sp>
        <p:nvSpPr>
          <p:cNvPr id="5" name="Footer Placeholder 4"/>
          <p:cNvSpPr>
            <a:spLocks noGrp="1"/>
          </p:cNvSpPr>
          <p:nvPr>
            <p:ph type="ftr" sz="quarter" idx="11"/>
          </p:nvPr>
        </p:nvSpPr>
        <p:spPr/>
        <p:txBody>
          <a:bodyPr/>
          <a:lstStyle/>
          <a:p>
            <a:pPr lvl="0"/>
            <a:r>
              <a:rPr lang="en-US" noProof="0"/>
              <a:t>© 2016 Microsoft Corporation. All rights reserved. MICROSOFT MAKES NO WARRANTIES, EXPRESS, IMPLIED OR STATUTORY, AS TO THE INFORMATION IN THIS PRESENTATION</a:t>
            </a:r>
            <a:endParaRPr lang="en-US" noProof="0" dirty="0"/>
          </a:p>
        </p:txBody>
      </p:sp>
      <p:sp>
        <p:nvSpPr>
          <p:cNvPr id="6" name="Date Placeholder 5"/>
          <p:cNvSpPr>
            <a:spLocks noGrp="1"/>
          </p:cNvSpPr>
          <p:nvPr>
            <p:ph type="dt" idx="12"/>
          </p:nvPr>
        </p:nvSpPr>
        <p:spPr/>
        <p:txBody>
          <a:bodyPr/>
          <a:lstStyle/>
          <a:p>
            <a:pPr lvl="0"/>
            <a:fld id="{6A297FB3-5667-4310-8C6C-61230BCEF598}" type="datetime1">
              <a:rPr lang="en-US" noProof="0" smtClean="0"/>
              <a:pPr lvl="0"/>
              <a:t>10/26/2016</a:t>
            </a:fld>
            <a:endParaRPr lang="en-US" noProof="0" dirty="0"/>
          </a:p>
        </p:txBody>
      </p:sp>
      <p:sp>
        <p:nvSpPr>
          <p:cNvPr id="8" name="Slide Number Placeholder 7"/>
          <p:cNvSpPr>
            <a:spLocks noGrp="1"/>
          </p:cNvSpPr>
          <p:nvPr>
            <p:ph type="sldNum" sz="quarter" idx="13"/>
          </p:nvPr>
        </p:nvSpPr>
        <p:spPr/>
        <p:txBody>
          <a:bodyPr/>
          <a:lstStyle/>
          <a:p>
            <a:fld id="{8A6B70A6-6008-47FD-9CA9-C2B8B348C4A2}" type="slidenum">
              <a:rPr lang="en-US" smtClean="0"/>
              <a:pPr/>
              <a:t>23</a:t>
            </a:fld>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508497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0"/>
          </p:nvPr>
        </p:nvSpPr>
        <p:spPr/>
        <p:txBody>
          <a:bodyPr/>
          <a:lstStyle/>
          <a:p>
            <a:fld id="{90F92D7F-8BFC-4814-8327-DF35A2433231}" type="datetime1">
              <a:rPr lang="en-US" smtClean="0"/>
              <a:pPr/>
              <a:t>10/26/2016</a:t>
            </a:fld>
            <a:endParaRPr lang="en-US"/>
          </a:p>
        </p:txBody>
      </p:sp>
      <p:sp>
        <p:nvSpPr>
          <p:cNvPr id="6" name="Footer Placeholder 5"/>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pPr/>
              <a:t>24</a:t>
            </a:fld>
            <a:endParaRPr lang="en-US"/>
          </a:p>
        </p:txBody>
      </p:sp>
      <p:sp>
        <p:nvSpPr>
          <p:cNvPr id="8" name="Header Placeholder 7"/>
          <p:cNvSpPr>
            <a:spLocks noGrp="1"/>
          </p:cNvSpPr>
          <p:nvPr>
            <p:ph type="hdr" sz="quarter" idx="13"/>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937395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0"/>
          </p:nvPr>
        </p:nvSpPr>
        <p:spPr/>
        <p:txBody>
          <a:bodyPr/>
          <a:lstStyle/>
          <a:p>
            <a:fld id="{92DC6F7C-8D42-48EF-A7A6-0F9277D5DD82}" type="datetime1">
              <a:rPr lang="en-US" smtClean="0"/>
              <a:pPr/>
              <a:t>10/26/2016</a:t>
            </a:fld>
            <a:endParaRPr lang="en-US"/>
          </a:p>
        </p:txBody>
      </p:sp>
      <p:sp>
        <p:nvSpPr>
          <p:cNvPr id="6" name="Footer Placeholder 5"/>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pPr/>
              <a:t>25</a:t>
            </a:fld>
            <a:endParaRPr lang="en-US"/>
          </a:p>
        </p:txBody>
      </p:sp>
      <p:sp>
        <p:nvSpPr>
          <p:cNvPr id="8" name="Header Placeholder 7"/>
          <p:cNvSpPr>
            <a:spLocks noGrp="1"/>
          </p:cNvSpPr>
          <p:nvPr>
            <p:ph type="hdr" sz="quarter" idx="13"/>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81470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0"/>
          </p:nvPr>
        </p:nvSpPr>
        <p:spPr/>
        <p:txBody>
          <a:bodyPr/>
          <a:lstStyle/>
          <a:p>
            <a:fld id="{9917AAC9-F6F0-49DC-A7D7-054CCBA65349}" type="datetime1">
              <a:rPr lang="en-US" smtClean="0"/>
              <a:pPr/>
              <a:t>10/26/2016</a:t>
            </a:fld>
            <a:endParaRPr lang="en-US"/>
          </a:p>
        </p:txBody>
      </p:sp>
      <p:sp>
        <p:nvSpPr>
          <p:cNvPr id="6" name="Footer Placeholder 5"/>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pPr/>
              <a:t>26</a:t>
            </a:fld>
            <a:endParaRPr lang="en-US"/>
          </a:p>
        </p:txBody>
      </p:sp>
      <p:sp>
        <p:nvSpPr>
          <p:cNvPr id="8" name="Header Placeholder 7"/>
          <p:cNvSpPr>
            <a:spLocks noGrp="1"/>
          </p:cNvSpPr>
          <p:nvPr>
            <p:ph type="hdr" sz="quarter" idx="13"/>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621161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idx="10"/>
          </p:nvPr>
        </p:nvSpPr>
        <p:spPr/>
        <p:txBody>
          <a:bodyPr/>
          <a:lstStyle/>
          <a:p>
            <a:fld id="{C5445924-8FAE-4ACB-891D-9219B54A3C4A}" type="datetime1">
              <a:rPr lang="en-US" smtClean="0"/>
              <a:pPr/>
              <a:t>10/26/2016</a:t>
            </a:fld>
            <a:endParaRPr lang="en-US"/>
          </a:p>
        </p:txBody>
      </p:sp>
      <p:sp>
        <p:nvSpPr>
          <p:cNvPr id="6" name="Footer Placeholder 5"/>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pPr/>
              <a:t>27</a:t>
            </a:fld>
            <a:endParaRPr lang="en-US"/>
          </a:p>
        </p:txBody>
      </p:sp>
      <p:sp>
        <p:nvSpPr>
          <p:cNvPr id="8" name="Header Placeholder 7"/>
          <p:cNvSpPr>
            <a:spLocks noGrp="1"/>
          </p:cNvSpPr>
          <p:nvPr>
            <p:ph type="hdr" sz="quarter" idx="13"/>
          </p:nvPr>
        </p:nvSpPr>
        <p:spPr/>
        <p:txBody>
          <a:bodyPr/>
          <a:lstStyle/>
          <a:p>
            <a:endParaRPr lang="en-US"/>
          </a:p>
        </p:txBody>
      </p:sp>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lstStyle/>
          <a:p>
            <a:endParaRPr lang="en-US"/>
          </a:p>
        </p:txBody>
      </p:sp>
    </p:spTree>
    <p:extLst>
      <p:ext uri="{BB962C8B-B14F-4D97-AF65-F5344CB8AC3E}">
        <p14:creationId xmlns:p14="http://schemas.microsoft.com/office/powerpoint/2010/main" val="4234154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32432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2:19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3"/>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60759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53B4A1-23F0-4EA8-922A-C21006FB5AB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1514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A6104239-5842-467B-A09D-4193CE28CF54}" type="datetime1">
              <a:rPr lang="en-US" smtClean="0"/>
              <a:t>10/26/2016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7971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a:ea typeface="+mn-ea"/>
                <a:cs typeface="+mn-cs"/>
              </a:rPr>
              <a:t>© 2016 Microsoft Corporation. All rights reserved. MICROSOFT MAKES NO WARRANTIES, EXPRESS, IMPLIED OR STATUTORY, AS TO THE INFORMATION IN THIS PRESENTATION</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BF07C1-8A19-484E-AC3C-5173F345901A}"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70A6-6008-47FD-9CA9-C2B8B348C4A2}"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354900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530ED1-5499-413A-B766-7A2692033334}"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2426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2:19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39407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 2:19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3"/>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13263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53B4A1-23F0-4EA8-922A-C21006FB5AB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45162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10/26/2016 2:19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a:ea typeface="+mn-ea"/>
                <a:cs typeface="+mn-cs"/>
              </a:rPr>
              <a:t>© 2016 Microsoft Corporation. All rights reserved. MICROSOFT MAKES NO WARRANTIES, EXPRESS, IMPLIED OR STATUTORY, AS TO THE INFORMATION IN THIS PRESENTATION</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BF07C1-8A19-484E-AC3C-5173F345901A}"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70A6-6008-47FD-9CA9-C2B8B348C4A2}"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57412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endParaRPr lang="en-US" dirty="0"/>
          </a:p>
        </p:txBody>
      </p:sp>
      <p:sp>
        <p:nvSpPr>
          <p:cNvPr id="6" name="Date Placeholder 5"/>
          <p:cNvSpPr>
            <a:spLocks noGrp="1"/>
          </p:cNvSpPr>
          <p:nvPr>
            <p:ph type="dt" idx="12"/>
          </p:nvPr>
        </p:nvSpPr>
        <p:spPr/>
        <p:txBody>
          <a:bodyPr/>
          <a:lstStyle/>
          <a:p>
            <a:fld id="{D9CC9978-3D80-4EE2-8BFD-8EEEB219E117}" type="datetime1">
              <a:rPr lang="en-US" smtClean="0"/>
              <a:pPr/>
              <a:t>10/26/2016</a:t>
            </a:fld>
            <a:endParaRPr lang="en-US"/>
          </a:p>
        </p:txBody>
      </p:sp>
      <p:sp>
        <p:nvSpPr>
          <p:cNvPr id="7" name="Slide Number Placeholder 6"/>
          <p:cNvSpPr>
            <a:spLocks noGrp="1"/>
          </p:cNvSpPr>
          <p:nvPr>
            <p:ph type="sldNum" sz="quarter" idx="13"/>
          </p:nvPr>
        </p:nvSpPr>
        <p:spPr/>
        <p:txBody>
          <a:bodyPr/>
          <a:lstStyle/>
          <a:p>
            <a:fld id="{8A6B70A6-6008-47FD-9CA9-C2B8B348C4A2}" type="slidenum">
              <a:rPr lang="en-US" smtClean="0"/>
              <a:pPr/>
              <a:t>7</a:t>
            </a:fld>
            <a:endParaRPr lang="en-US"/>
          </a:p>
        </p:txBody>
      </p:sp>
      <p:sp>
        <p:nvSpPr>
          <p:cNvPr id="8" name="Header Placeholder 7"/>
          <p:cNvSpPr>
            <a:spLocks noGrp="1"/>
          </p:cNvSpPr>
          <p:nvPr>
            <p:ph type="hdr" sz="quarter" idx="14"/>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302208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0"/>
          </p:nvPr>
        </p:nvSpPr>
        <p:spPr/>
        <p:txBody>
          <a:bodyPr/>
          <a:lstStyle/>
          <a:p>
            <a:fld id="{7A43EF81-49BD-4AF3-8197-C77D4F732427}" type="datetime1">
              <a:rPr lang="en-US" smtClean="0"/>
              <a:t>10/26/2016</a:t>
            </a:fld>
            <a:endParaRPr lang="en-US"/>
          </a:p>
        </p:txBody>
      </p:sp>
      <p:sp>
        <p:nvSpPr>
          <p:cNvPr id="6" name="Footer Placeholder 5"/>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t>8</a:t>
            </a:fld>
            <a:endParaRPr lang="en-US"/>
          </a:p>
        </p:txBody>
      </p:sp>
      <p:sp>
        <p:nvSpPr>
          <p:cNvPr id="8" name="Header Placeholder 7"/>
          <p:cNvSpPr>
            <a:spLocks noGrp="1"/>
          </p:cNvSpPr>
          <p:nvPr>
            <p:ph type="hdr" sz="quarter" idx="13"/>
          </p:nvPr>
        </p:nvSpPr>
        <p:spPr/>
        <p:txBody>
          <a:bodyPr/>
          <a:lstStyle/>
          <a:p>
            <a:endParaRPr lang="en-US"/>
          </a:p>
        </p:txBody>
      </p:sp>
    </p:spTree>
    <p:extLst>
      <p:ext uri="{BB962C8B-B14F-4D97-AF65-F5344CB8AC3E}">
        <p14:creationId xmlns:p14="http://schemas.microsoft.com/office/powerpoint/2010/main" val="1954969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 2016 Microsoft Corporation. All rights reserved. MICROSOFT MAKES NO WARRANTIES, EXPRESS, IMPLIED OR STATUTORY, AS TO THE INFORMATION IN THIS PRESENTATION</a:t>
            </a:r>
            <a:endParaRPr kumimoji="0" lang="en-US" sz="1800" b="0" i="0" u="none" strike="noStrike" kern="0" cap="none" spc="0" normalizeH="0" baseline="0" noProof="0" dirty="0">
              <a:ln>
                <a:noFill/>
              </a:ln>
              <a:solidFill>
                <a:prstClr val="black"/>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BDA4F9-A3F6-460B-A9DE-34AB93837189}"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prstClr val="black"/>
              </a:solidFill>
              <a:effectLst/>
              <a:uLnTx/>
              <a:uFillTx/>
            </a:endParaRPr>
          </a:p>
        </p:txBody>
      </p:sp>
      <p:sp>
        <p:nvSpPr>
          <p:cNvPr id="8" name="Slide Number Placeholder 7"/>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6B70A6-6008-47FD-9CA9-C2B8B348C4A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endParaRPr>
          </a:p>
        </p:txBody>
      </p:sp>
      <p:sp>
        <p:nvSpPr>
          <p:cNvPr id="14" name="Slide Image Placeholder 13"/>
          <p:cNvSpPr>
            <a:spLocks noGrp="1" noRot="1" noChangeAspect="1"/>
          </p:cNvSpPr>
          <p:nvPr>
            <p:ph type="sldImg"/>
          </p:nvPr>
        </p:nvSpPr>
        <p:spPr>
          <a:xfrm>
            <a:off x="381000" y="685800"/>
            <a:ext cx="6096000" cy="3429000"/>
          </a:xfrm>
        </p:spPr>
      </p:sp>
    </p:spTree>
    <p:extLst>
      <p:ext uri="{BB962C8B-B14F-4D97-AF65-F5344CB8AC3E}">
        <p14:creationId xmlns:p14="http://schemas.microsoft.com/office/powerpoint/2010/main" val="46307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 2016 Microsoft Corporation. All rights reserved. MICROSOFT MAKES NO WARRANTIES, EXPRESS, IMPLIED OR STATUTORY, AS TO THE INFORMATION IN THIS PRESENTATION</a:t>
            </a:r>
            <a:endParaRPr kumimoji="0" lang="en-US" sz="1800" b="0" i="0" u="none" strike="noStrike" kern="0" cap="none" spc="0" normalizeH="0" baseline="0" noProof="0" dirty="0">
              <a:ln>
                <a:noFill/>
              </a:ln>
              <a:solidFill>
                <a:prstClr val="black"/>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BDA4F9-A3F6-460B-A9DE-34AB93837189}"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prstClr val="black"/>
              </a:solidFill>
              <a:effectLst/>
              <a:uLnTx/>
              <a:uFillTx/>
            </a:endParaRPr>
          </a:p>
        </p:txBody>
      </p:sp>
      <p:sp>
        <p:nvSpPr>
          <p:cNvPr id="8" name="Slide Number Placeholder 7"/>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6B70A6-6008-47FD-9CA9-C2B8B348C4A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
        <p:nvSpPr>
          <p:cNvPr id="14" name="Slide Image Placeholder 13"/>
          <p:cNvSpPr>
            <a:spLocks noGrp="1" noRot="1" noChangeAspect="1"/>
          </p:cNvSpPr>
          <p:nvPr>
            <p:ph type="sldImg"/>
          </p:nvPr>
        </p:nvSpPr>
        <p:spPr>
          <a:xfrm>
            <a:off x="381000" y="685800"/>
            <a:ext cx="6096000" cy="3429000"/>
          </a:xfrm>
        </p:spPr>
      </p:sp>
    </p:spTree>
    <p:extLst>
      <p:ext uri="{BB962C8B-B14F-4D97-AF65-F5344CB8AC3E}">
        <p14:creationId xmlns:p14="http://schemas.microsoft.com/office/powerpoint/2010/main" val="19222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endParaRPr lang="en-US" dirty="0"/>
          </a:p>
        </p:txBody>
      </p:sp>
      <p:sp>
        <p:nvSpPr>
          <p:cNvPr id="6" name="Date Placeholder 5"/>
          <p:cNvSpPr>
            <a:spLocks noGrp="1"/>
          </p:cNvSpPr>
          <p:nvPr>
            <p:ph type="dt" idx="12"/>
          </p:nvPr>
        </p:nvSpPr>
        <p:spPr/>
        <p:txBody>
          <a:bodyPr/>
          <a:lstStyle/>
          <a:p>
            <a:fld id="{4C861601-0E9A-4E82-B755-A8AE401A9322}" type="datetime1">
              <a:rPr lang="en-US" smtClean="0"/>
              <a:pPr/>
              <a:t>10/26/2016</a:t>
            </a:fld>
            <a:endParaRPr lang="en-US" dirty="0"/>
          </a:p>
        </p:txBody>
      </p:sp>
      <p:sp>
        <p:nvSpPr>
          <p:cNvPr id="8" name="Slide Number Placeholder 7"/>
          <p:cNvSpPr>
            <a:spLocks noGrp="1"/>
          </p:cNvSpPr>
          <p:nvPr>
            <p:ph type="sldNum" sz="quarter" idx="13"/>
          </p:nvPr>
        </p:nvSpPr>
        <p:spPr/>
        <p:txBody>
          <a:bodyPr/>
          <a:lstStyle/>
          <a:p>
            <a:fld id="{8A6B70A6-6008-47FD-9CA9-C2B8B348C4A2}" type="slidenum">
              <a:rPr lang="en-US" smtClean="0"/>
              <a:pPr/>
              <a:t>11</a:t>
            </a:fld>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3416643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48"/>
            <a:ext cx="12436475" cy="6995517"/>
          </a:xfrm>
          <a:prstGeom prst="rect">
            <a:avLst/>
          </a:prstGeom>
        </p:spPr>
      </p:pic>
      <p:grpSp>
        <p:nvGrpSpPr>
          <p:cNvPr id="15" name="Group 14"/>
          <p:cNvGrpSpPr>
            <a:grpSpLocks noChangeAspect="1"/>
          </p:cNvGrpSpPr>
          <p:nvPr userDrawn="1"/>
        </p:nvGrpSpPr>
        <p:grpSpPr bwMode="gray">
          <a:xfrm>
            <a:off x="457200" y="6154121"/>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4702" y="1485604"/>
            <a:ext cx="5943600"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4" y="1485604"/>
            <a:ext cx="5943600"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4"/>
            <a:ext cx="5943600"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160591"/>
          </a:xfrm>
        </p:spPr>
        <p:txBody>
          <a:bodyPr/>
          <a:lstStyle>
            <a:lvl1pPr marL="0" indent="0">
              <a:buNone/>
              <a:defRPr>
                <a:gradFill>
                  <a:gsLst>
                    <a:gs pos="1250">
                      <a:schemeClr val="tx2"/>
                    </a:gs>
                    <a:gs pos="99000">
                      <a:schemeClr val="tx2"/>
                    </a:gs>
                  </a:gsLst>
                  <a:lin ang="5400000" scaled="0"/>
                </a:gradFill>
              </a:defRPr>
            </a:lvl1pPr>
            <a:lvl2pPr marL="0" indent="0">
              <a:buFontTx/>
              <a:buNone/>
              <a:defRPr sz="2400"/>
            </a:lvl2pPr>
            <a:lvl3pPr marL="228600" indent="0">
              <a:buNone/>
              <a:defRPr sz="2400"/>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9.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4800" dirty="0"/>
              <a:t>Windows Tech Series</a:t>
            </a:r>
            <a:br>
              <a:rPr lang="en-US" sz="4800" dirty="0"/>
            </a:br>
            <a:r>
              <a:rPr lang="en-US" sz="3600"/>
              <a:t>Hardening Windows</a:t>
            </a:r>
            <a:endParaRPr lang="en-US" sz="4800" dirty="0"/>
          </a:p>
        </p:txBody>
      </p:sp>
      <p:sp>
        <p:nvSpPr>
          <p:cNvPr id="3" name="Text Placeholder 2"/>
          <p:cNvSpPr>
            <a:spLocks noGrp="1"/>
          </p:cNvSpPr>
          <p:nvPr>
            <p:ph type="body" sz="quarter" idx="14"/>
          </p:nvPr>
        </p:nvSpPr>
        <p:spPr/>
        <p:txBody>
          <a:bodyPr/>
          <a:lstStyle/>
          <a:p>
            <a:pPr>
              <a:lnSpc>
                <a:spcPct val="100000"/>
              </a:lnSpc>
            </a:pPr>
            <a:r>
              <a:rPr lang="en-US" dirty="0"/>
              <a:t>Speaker 1</a:t>
            </a:r>
          </a:p>
          <a:p>
            <a:pPr>
              <a:lnSpc>
                <a:spcPct val="100000"/>
              </a:lnSpc>
            </a:pPr>
            <a:r>
              <a:rPr lang="en-US" sz="1800" dirty="0"/>
              <a:t>Title</a:t>
            </a:r>
          </a:p>
          <a:p>
            <a:pPr>
              <a:lnSpc>
                <a:spcPct val="100000"/>
              </a:lnSpc>
            </a:pPr>
            <a:r>
              <a:rPr lang="en-US" dirty="0"/>
              <a:t>Speaker 2</a:t>
            </a:r>
          </a:p>
          <a:p>
            <a:pPr>
              <a:lnSpc>
                <a:spcPct val="100000"/>
              </a:lnSpc>
            </a:pPr>
            <a:r>
              <a:rPr lang="en-US" sz="1800" dirty="0"/>
              <a:t>Title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677" y="447"/>
            <a:ext cx="12431698" cy="6993633"/>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793" y="1"/>
            <a:ext cx="12430898" cy="6994349"/>
          </a:xfrm>
          <a:prstGeom prst="rect">
            <a:avLst/>
          </a:prstGeom>
        </p:spPr>
      </p:pic>
      <p:grpSp>
        <p:nvGrpSpPr>
          <p:cNvPr id="2" name="Group 1"/>
          <p:cNvGrpSpPr/>
          <p:nvPr/>
        </p:nvGrpSpPr>
        <p:grpSpPr>
          <a:xfrm>
            <a:off x="2390" y="447"/>
            <a:ext cx="12431698" cy="6993633"/>
            <a:chOff x="699" y="0"/>
            <a:chExt cx="12190602" cy="6858001"/>
          </a:xfrm>
        </p:grpSpPr>
        <p:sp>
          <p:nvSpPr>
            <p:cNvPr id="7" name="Rectangle 6"/>
            <p:cNvSpPr/>
            <p:nvPr/>
          </p:nvSpPr>
          <p:spPr bwMode="auto">
            <a:xfrm>
              <a:off x="699" y="0"/>
              <a:ext cx="12190602" cy="6858001"/>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974"/>
            <p:cNvSpPr txBox="1">
              <a:spLocks/>
            </p:cNvSpPr>
            <p:nvPr/>
          </p:nvSpPr>
          <p:spPr>
            <a:xfrm>
              <a:off x="621537" y="311373"/>
              <a:ext cx="10948927" cy="564114"/>
            </a:xfrm>
            <a:prstGeom prst="rect">
              <a:avLst/>
            </a:prstGeom>
          </p:spPr>
          <p:txBody>
            <a:bodyPr vert="horz" wrap="square" lIns="146243" tIns="91402" rIns="146243" bIns="91402"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lang="en-US" sz="2400" cap="all" spc="300">
                  <a:solidFill>
                    <a:srgbClr val="FFFFFF"/>
                  </a:solidFill>
                  <a:latin typeface="Segoe UI" panose="020B0502040204020203" pitchFamily="34" charset="0"/>
                  <a:ea typeface="Segoe UI Black" panose="020B0A02040204020203" pitchFamily="34" charset="0"/>
                  <a:cs typeface="Segoe UI" panose="020B0502040204020203" pitchFamily="34" charset="0"/>
                </a:rPr>
                <a:t>Critical assets separated AND PROTECTED</a:t>
              </a:r>
            </a:p>
          </p:txBody>
        </p:sp>
      </p:grpSp>
      <p:sp>
        <p:nvSpPr>
          <p:cNvPr id="18" name="Title 974"/>
          <p:cNvSpPr txBox="1">
            <a:spLocks/>
          </p:cNvSpPr>
          <p:nvPr/>
        </p:nvSpPr>
        <p:spPr>
          <a:xfrm>
            <a:off x="11191488" y="6569169"/>
            <a:ext cx="1060701" cy="575271"/>
          </a:xfrm>
          <a:prstGeom prst="rect">
            <a:avLst/>
          </a:prstGeom>
        </p:spPr>
        <p:txBody>
          <a:bodyPr vert="horz" wrap="square" lIns="146243" tIns="91402" rIns="146243" bIns="91402"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r">
              <a:spcAft>
                <a:spcPts val="600"/>
              </a:spcAft>
            </a:pPr>
            <a:r>
              <a:rPr lang="en-US" sz="918" spc="0" dirty="0">
                <a:solidFill>
                  <a:schemeClr val="bg1"/>
                </a:solidFill>
                <a:latin typeface="Segoe UI Light" panose="020B0502040204020203" pitchFamily="34" charset="0"/>
                <a:cs typeface="Segoe UI Light" panose="020B0502040204020203" pitchFamily="34" charset="0"/>
              </a:rPr>
              <a:t>© 2016 HERE</a:t>
            </a:r>
          </a:p>
        </p:txBody>
      </p:sp>
      <p:sp>
        <p:nvSpPr>
          <p:cNvPr id="11" name="Title 974"/>
          <p:cNvSpPr txBox="1">
            <a:spLocks/>
          </p:cNvSpPr>
          <p:nvPr/>
        </p:nvSpPr>
        <p:spPr>
          <a:xfrm>
            <a:off x="7774838" y="5990590"/>
            <a:ext cx="4174293" cy="575271"/>
          </a:xfrm>
          <a:prstGeom prst="rect">
            <a:avLst/>
          </a:prstGeom>
        </p:spPr>
        <p:txBody>
          <a:bodyPr vert="horz" wrap="square" lIns="146243" tIns="91402" rIns="146243" bIns="91402"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r">
              <a:spcAft>
                <a:spcPts val="600"/>
              </a:spcAft>
            </a:pPr>
            <a:r>
              <a:rPr lang="en-US" sz="2448">
                <a:solidFill>
                  <a:srgbClr val="FFFFFF"/>
                </a:solidFill>
              </a:rPr>
              <a:t>CARCASSONNE, FRANCE</a:t>
            </a:r>
            <a:endParaRPr lang="en-US" sz="2400" spc="300">
              <a:solidFill>
                <a:srgbClr val="FFFFF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 name="Freeform 5"/>
          <p:cNvSpPr>
            <a:spLocks/>
          </p:cNvSpPr>
          <p:nvPr/>
        </p:nvSpPr>
        <p:spPr bwMode="auto">
          <a:xfrm>
            <a:off x="3388408" y="866556"/>
            <a:ext cx="4406635" cy="5407114"/>
          </a:xfrm>
          <a:custGeom>
            <a:avLst/>
            <a:gdLst>
              <a:gd name="T0" fmla="*/ 108 w 1331"/>
              <a:gd name="T1" fmla="*/ 1184 h 1634"/>
              <a:gd name="T2" fmla="*/ 149 w 1331"/>
              <a:gd name="T3" fmla="*/ 1166 h 1634"/>
              <a:gd name="T4" fmla="*/ 197 w 1331"/>
              <a:gd name="T5" fmla="*/ 1053 h 1634"/>
              <a:gd name="T6" fmla="*/ 264 w 1331"/>
              <a:gd name="T7" fmla="*/ 1002 h 1634"/>
              <a:gd name="T8" fmla="*/ 395 w 1331"/>
              <a:gd name="T9" fmla="*/ 813 h 1634"/>
              <a:gd name="T10" fmla="*/ 397 w 1331"/>
              <a:gd name="T11" fmla="*/ 727 h 1634"/>
              <a:gd name="T12" fmla="*/ 402 w 1331"/>
              <a:gd name="T13" fmla="*/ 644 h 1634"/>
              <a:gd name="T14" fmla="*/ 372 w 1331"/>
              <a:gd name="T15" fmla="*/ 597 h 1634"/>
              <a:gd name="T16" fmla="*/ 375 w 1331"/>
              <a:gd name="T17" fmla="*/ 566 h 1634"/>
              <a:gd name="T18" fmla="*/ 378 w 1331"/>
              <a:gd name="T19" fmla="*/ 524 h 1634"/>
              <a:gd name="T20" fmla="*/ 393 w 1331"/>
              <a:gd name="T21" fmla="*/ 499 h 1634"/>
              <a:gd name="T22" fmla="*/ 407 w 1331"/>
              <a:gd name="T23" fmla="*/ 386 h 1634"/>
              <a:gd name="T24" fmla="*/ 417 w 1331"/>
              <a:gd name="T25" fmla="*/ 320 h 1634"/>
              <a:gd name="T26" fmla="*/ 414 w 1331"/>
              <a:gd name="T27" fmla="*/ 313 h 1634"/>
              <a:gd name="T28" fmla="*/ 459 w 1331"/>
              <a:gd name="T29" fmla="*/ 253 h 1634"/>
              <a:gd name="T30" fmla="*/ 580 w 1331"/>
              <a:gd name="T31" fmla="*/ 142 h 1634"/>
              <a:gd name="T32" fmla="*/ 831 w 1331"/>
              <a:gd name="T33" fmla="*/ 22 h 1634"/>
              <a:gd name="T34" fmla="*/ 858 w 1331"/>
              <a:gd name="T35" fmla="*/ 27 h 1634"/>
              <a:gd name="T36" fmla="*/ 907 w 1331"/>
              <a:gd name="T37" fmla="*/ 27 h 1634"/>
              <a:gd name="T38" fmla="*/ 960 w 1331"/>
              <a:gd name="T39" fmla="*/ 50 h 1634"/>
              <a:gd name="T40" fmla="*/ 958 w 1331"/>
              <a:gd name="T41" fmla="*/ 65 h 1634"/>
              <a:gd name="T42" fmla="*/ 1040 w 1331"/>
              <a:gd name="T43" fmla="*/ 73 h 1634"/>
              <a:gd name="T44" fmla="*/ 1065 w 1331"/>
              <a:gd name="T45" fmla="*/ 97 h 1634"/>
              <a:gd name="T46" fmla="*/ 1129 w 1331"/>
              <a:gd name="T47" fmla="*/ 152 h 1634"/>
              <a:gd name="T48" fmla="*/ 1145 w 1331"/>
              <a:gd name="T49" fmla="*/ 222 h 1634"/>
              <a:gd name="T50" fmla="*/ 1292 w 1331"/>
              <a:gd name="T51" fmla="*/ 395 h 1634"/>
              <a:gd name="T52" fmla="*/ 1304 w 1331"/>
              <a:gd name="T53" fmla="*/ 452 h 1634"/>
              <a:gd name="T54" fmla="*/ 1276 w 1331"/>
              <a:gd name="T55" fmla="*/ 535 h 1634"/>
              <a:gd name="T56" fmla="*/ 1296 w 1331"/>
              <a:gd name="T57" fmla="*/ 616 h 1634"/>
              <a:gd name="T58" fmla="*/ 1280 w 1331"/>
              <a:gd name="T59" fmla="*/ 677 h 1634"/>
              <a:gd name="T60" fmla="*/ 1162 w 1331"/>
              <a:gd name="T61" fmla="*/ 840 h 1634"/>
              <a:gd name="T62" fmla="*/ 1119 w 1331"/>
              <a:gd name="T63" fmla="*/ 964 h 1634"/>
              <a:gd name="T64" fmla="*/ 1084 w 1331"/>
              <a:gd name="T65" fmla="*/ 1052 h 1634"/>
              <a:gd name="T66" fmla="*/ 1046 w 1331"/>
              <a:gd name="T67" fmla="*/ 1202 h 1634"/>
              <a:gd name="T68" fmla="*/ 945 w 1331"/>
              <a:gd name="T69" fmla="*/ 1371 h 1634"/>
              <a:gd name="T70" fmla="*/ 858 w 1331"/>
              <a:gd name="T71" fmla="*/ 1429 h 1634"/>
              <a:gd name="T72" fmla="*/ 748 w 1331"/>
              <a:gd name="T73" fmla="*/ 1488 h 1634"/>
              <a:gd name="T74" fmla="*/ 576 w 1331"/>
              <a:gd name="T75" fmla="*/ 1522 h 1634"/>
              <a:gd name="T76" fmla="*/ 466 w 1331"/>
              <a:gd name="T77" fmla="*/ 1537 h 1634"/>
              <a:gd name="T78" fmla="*/ 427 w 1331"/>
              <a:gd name="T79" fmla="*/ 1563 h 1634"/>
              <a:gd name="T80" fmla="*/ 249 w 1331"/>
              <a:gd name="T81" fmla="*/ 1624 h 1634"/>
              <a:gd name="T82" fmla="*/ 65 w 1331"/>
              <a:gd name="T83" fmla="*/ 1605 h 1634"/>
              <a:gd name="T84" fmla="*/ 29 w 1331"/>
              <a:gd name="T85" fmla="*/ 1564 h 1634"/>
              <a:gd name="T86" fmla="*/ 44 w 1331"/>
              <a:gd name="T87" fmla="*/ 1385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1" h="1634">
                <a:moveTo>
                  <a:pt x="122" y="1205"/>
                </a:moveTo>
                <a:cubicBezTo>
                  <a:pt x="108" y="1184"/>
                  <a:pt x="108" y="1184"/>
                  <a:pt x="108" y="1184"/>
                </a:cubicBezTo>
                <a:cubicBezTo>
                  <a:pt x="115" y="1174"/>
                  <a:pt x="115" y="1174"/>
                  <a:pt x="115" y="1174"/>
                </a:cubicBezTo>
                <a:cubicBezTo>
                  <a:pt x="149" y="1166"/>
                  <a:pt x="149" y="1166"/>
                  <a:pt x="149" y="1166"/>
                </a:cubicBezTo>
                <a:cubicBezTo>
                  <a:pt x="200" y="1066"/>
                  <a:pt x="200" y="1066"/>
                  <a:pt x="200" y="1066"/>
                </a:cubicBezTo>
                <a:cubicBezTo>
                  <a:pt x="197" y="1053"/>
                  <a:pt x="197" y="1053"/>
                  <a:pt x="197" y="1053"/>
                </a:cubicBezTo>
                <a:cubicBezTo>
                  <a:pt x="181" y="1025"/>
                  <a:pt x="238" y="1026"/>
                  <a:pt x="238" y="1026"/>
                </a:cubicBezTo>
                <a:cubicBezTo>
                  <a:pt x="264" y="1002"/>
                  <a:pt x="264" y="1002"/>
                  <a:pt x="264" y="1002"/>
                </a:cubicBezTo>
                <a:cubicBezTo>
                  <a:pt x="247" y="961"/>
                  <a:pt x="288" y="978"/>
                  <a:pt x="288" y="978"/>
                </a:cubicBezTo>
                <a:cubicBezTo>
                  <a:pt x="395" y="813"/>
                  <a:pt x="395" y="813"/>
                  <a:pt x="395" y="813"/>
                </a:cubicBezTo>
                <a:cubicBezTo>
                  <a:pt x="388" y="767"/>
                  <a:pt x="388" y="767"/>
                  <a:pt x="388" y="767"/>
                </a:cubicBezTo>
                <a:cubicBezTo>
                  <a:pt x="351" y="744"/>
                  <a:pt x="397" y="727"/>
                  <a:pt x="397" y="727"/>
                </a:cubicBezTo>
                <a:cubicBezTo>
                  <a:pt x="399" y="709"/>
                  <a:pt x="399" y="709"/>
                  <a:pt x="399" y="709"/>
                </a:cubicBezTo>
                <a:cubicBezTo>
                  <a:pt x="402" y="644"/>
                  <a:pt x="402" y="644"/>
                  <a:pt x="402" y="644"/>
                </a:cubicBezTo>
                <a:cubicBezTo>
                  <a:pt x="375" y="637"/>
                  <a:pt x="375" y="637"/>
                  <a:pt x="375" y="637"/>
                </a:cubicBezTo>
                <a:cubicBezTo>
                  <a:pt x="372" y="597"/>
                  <a:pt x="372" y="597"/>
                  <a:pt x="372" y="597"/>
                </a:cubicBezTo>
                <a:cubicBezTo>
                  <a:pt x="367" y="577"/>
                  <a:pt x="367" y="577"/>
                  <a:pt x="367" y="577"/>
                </a:cubicBezTo>
                <a:cubicBezTo>
                  <a:pt x="375" y="566"/>
                  <a:pt x="375" y="566"/>
                  <a:pt x="375" y="566"/>
                </a:cubicBezTo>
                <a:cubicBezTo>
                  <a:pt x="362" y="543"/>
                  <a:pt x="362" y="543"/>
                  <a:pt x="362" y="543"/>
                </a:cubicBezTo>
                <a:cubicBezTo>
                  <a:pt x="378" y="524"/>
                  <a:pt x="378" y="524"/>
                  <a:pt x="378" y="524"/>
                </a:cubicBezTo>
                <a:cubicBezTo>
                  <a:pt x="378" y="502"/>
                  <a:pt x="378" y="502"/>
                  <a:pt x="378" y="502"/>
                </a:cubicBezTo>
                <a:cubicBezTo>
                  <a:pt x="393" y="499"/>
                  <a:pt x="393" y="499"/>
                  <a:pt x="393" y="499"/>
                </a:cubicBezTo>
                <a:cubicBezTo>
                  <a:pt x="410" y="417"/>
                  <a:pt x="410" y="417"/>
                  <a:pt x="410" y="417"/>
                </a:cubicBezTo>
                <a:cubicBezTo>
                  <a:pt x="406" y="415"/>
                  <a:pt x="377" y="403"/>
                  <a:pt x="407" y="386"/>
                </a:cubicBezTo>
                <a:cubicBezTo>
                  <a:pt x="424" y="339"/>
                  <a:pt x="424" y="339"/>
                  <a:pt x="424" y="339"/>
                </a:cubicBezTo>
                <a:cubicBezTo>
                  <a:pt x="424" y="339"/>
                  <a:pt x="404" y="333"/>
                  <a:pt x="417" y="320"/>
                </a:cubicBezTo>
                <a:cubicBezTo>
                  <a:pt x="425" y="319"/>
                  <a:pt x="425" y="319"/>
                  <a:pt x="425" y="319"/>
                </a:cubicBezTo>
                <a:cubicBezTo>
                  <a:pt x="414" y="313"/>
                  <a:pt x="414" y="313"/>
                  <a:pt x="414" y="313"/>
                </a:cubicBezTo>
                <a:cubicBezTo>
                  <a:pt x="414" y="303"/>
                  <a:pt x="414" y="303"/>
                  <a:pt x="414" y="303"/>
                </a:cubicBezTo>
                <a:cubicBezTo>
                  <a:pt x="459" y="253"/>
                  <a:pt x="459" y="253"/>
                  <a:pt x="459" y="253"/>
                </a:cubicBezTo>
                <a:cubicBezTo>
                  <a:pt x="579" y="167"/>
                  <a:pt x="579" y="167"/>
                  <a:pt x="579" y="167"/>
                </a:cubicBezTo>
                <a:cubicBezTo>
                  <a:pt x="579" y="167"/>
                  <a:pt x="569" y="151"/>
                  <a:pt x="580" y="142"/>
                </a:cubicBezTo>
                <a:cubicBezTo>
                  <a:pt x="590" y="134"/>
                  <a:pt x="606" y="152"/>
                  <a:pt x="606" y="152"/>
                </a:cubicBezTo>
                <a:cubicBezTo>
                  <a:pt x="831" y="22"/>
                  <a:pt x="831" y="22"/>
                  <a:pt x="831" y="22"/>
                </a:cubicBezTo>
                <a:cubicBezTo>
                  <a:pt x="831" y="22"/>
                  <a:pt x="826" y="2"/>
                  <a:pt x="847" y="1"/>
                </a:cubicBezTo>
                <a:cubicBezTo>
                  <a:pt x="869" y="0"/>
                  <a:pt x="858" y="27"/>
                  <a:pt x="858" y="27"/>
                </a:cubicBezTo>
                <a:cubicBezTo>
                  <a:pt x="866" y="29"/>
                  <a:pt x="866" y="29"/>
                  <a:pt x="866" y="29"/>
                </a:cubicBezTo>
                <a:cubicBezTo>
                  <a:pt x="866" y="29"/>
                  <a:pt x="871" y="10"/>
                  <a:pt x="907" y="27"/>
                </a:cubicBezTo>
                <a:cubicBezTo>
                  <a:pt x="933" y="34"/>
                  <a:pt x="933" y="34"/>
                  <a:pt x="933" y="34"/>
                </a:cubicBezTo>
                <a:cubicBezTo>
                  <a:pt x="933" y="34"/>
                  <a:pt x="961" y="18"/>
                  <a:pt x="960" y="50"/>
                </a:cubicBezTo>
                <a:cubicBezTo>
                  <a:pt x="958" y="62"/>
                  <a:pt x="958" y="62"/>
                  <a:pt x="958" y="62"/>
                </a:cubicBezTo>
                <a:cubicBezTo>
                  <a:pt x="958" y="65"/>
                  <a:pt x="958" y="65"/>
                  <a:pt x="958" y="65"/>
                </a:cubicBezTo>
                <a:cubicBezTo>
                  <a:pt x="973" y="54"/>
                  <a:pt x="973" y="54"/>
                  <a:pt x="973" y="54"/>
                </a:cubicBezTo>
                <a:cubicBezTo>
                  <a:pt x="1040" y="73"/>
                  <a:pt x="1040" y="73"/>
                  <a:pt x="1040" y="73"/>
                </a:cubicBezTo>
                <a:cubicBezTo>
                  <a:pt x="1040" y="73"/>
                  <a:pt x="1055" y="61"/>
                  <a:pt x="1065" y="66"/>
                </a:cubicBezTo>
                <a:cubicBezTo>
                  <a:pt x="1065" y="66"/>
                  <a:pt x="1076" y="70"/>
                  <a:pt x="1065" y="97"/>
                </a:cubicBezTo>
                <a:cubicBezTo>
                  <a:pt x="1065" y="97"/>
                  <a:pt x="1103" y="122"/>
                  <a:pt x="1108" y="132"/>
                </a:cubicBezTo>
                <a:cubicBezTo>
                  <a:pt x="1108" y="132"/>
                  <a:pt x="1129" y="138"/>
                  <a:pt x="1129" y="152"/>
                </a:cubicBezTo>
                <a:cubicBezTo>
                  <a:pt x="1123" y="166"/>
                  <a:pt x="1123" y="166"/>
                  <a:pt x="1123" y="166"/>
                </a:cubicBezTo>
                <a:cubicBezTo>
                  <a:pt x="1145" y="222"/>
                  <a:pt x="1145" y="222"/>
                  <a:pt x="1145" y="222"/>
                </a:cubicBezTo>
                <a:cubicBezTo>
                  <a:pt x="1145" y="222"/>
                  <a:pt x="1157" y="232"/>
                  <a:pt x="1157" y="241"/>
                </a:cubicBezTo>
                <a:cubicBezTo>
                  <a:pt x="1157" y="250"/>
                  <a:pt x="1292" y="395"/>
                  <a:pt x="1292" y="395"/>
                </a:cubicBezTo>
                <a:cubicBezTo>
                  <a:pt x="1292" y="395"/>
                  <a:pt x="1331" y="401"/>
                  <a:pt x="1321" y="432"/>
                </a:cubicBezTo>
                <a:cubicBezTo>
                  <a:pt x="1321" y="432"/>
                  <a:pt x="1318" y="445"/>
                  <a:pt x="1304" y="452"/>
                </a:cubicBezTo>
                <a:cubicBezTo>
                  <a:pt x="1293" y="516"/>
                  <a:pt x="1293" y="516"/>
                  <a:pt x="1293" y="516"/>
                </a:cubicBezTo>
                <a:cubicBezTo>
                  <a:pt x="1293" y="516"/>
                  <a:pt x="1296" y="529"/>
                  <a:pt x="1276" y="535"/>
                </a:cubicBezTo>
                <a:cubicBezTo>
                  <a:pt x="1247" y="568"/>
                  <a:pt x="1247" y="568"/>
                  <a:pt x="1247" y="568"/>
                </a:cubicBezTo>
                <a:cubicBezTo>
                  <a:pt x="1247" y="568"/>
                  <a:pt x="1307" y="585"/>
                  <a:pt x="1296" y="616"/>
                </a:cubicBezTo>
                <a:cubicBezTo>
                  <a:pt x="1296" y="616"/>
                  <a:pt x="1301" y="629"/>
                  <a:pt x="1260" y="632"/>
                </a:cubicBezTo>
                <a:cubicBezTo>
                  <a:pt x="1260" y="632"/>
                  <a:pt x="1297" y="660"/>
                  <a:pt x="1280" y="677"/>
                </a:cubicBezTo>
                <a:cubicBezTo>
                  <a:pt x="1263" y="694"/>
                  <a:pt x="1233" y="694"/>
                  <a:pt x="1233" y="694"/>
                </a:cubicBezTo>
                <a:cubicBezTo>
                  <a:pt x="1162" y="840"/>
                  <a:pt x="1162" y="840"/>
                  <a:pt x="1162" y="840"/>
                </a:cubicBezTo>
                <a:cubicBezTo>
                  <a:pt x="1162" y="840"/>
                  <a:pt x="1185" y="867"/>
                  <a:pt x="1147" y="872"/>
                </a:cubicBezTo>
                <a:cubicBezTo>
                  <a:pt x="1119" y="964"/>
                  <a:pt x="1119" y="964"/>
                  <a:pt x="1119" y="964"/>
                </a:cubicBezTo>
                <a:cubicBezTo>
                  <a:pt x="1119" y="964"/>
                  <a:pt x="1129" y="975"/>
                  <a:pt x="1103" y="985"/>
                </a:cubicBezTo>
                <a:cubicBezTo>
                  <a:pt x="1084" y="1052"/>
                  <a:pt x="1084" y="1052"/>
                  <a:pt x="1084" y="1052"/>
                </a:cubicBezTo>
                <a:cubicBezTo>
                  <a:pt x="1084" y="1052"/>
                  <a:pt x="1100" y="1071"/>
                  <a:pt x="1079" y="1077"/>
                </a:cubicBezTo>
                <a:cubicBezTo>
                  <a:pt x="1046" y="1202"/>
                  <a:pt x="1046" y="1202"/>
                  <a:pt x="1046" y="1202"/>
                </a:cubicBezTo>
                <a:cubicBezTo>
                  <a:pt x="1046" y="1202"/>
                  <a:pt x="1076" y="1236"/>
                  <a:pt x="1037" y="1249"/>
                </a:cubicBezTo>
                <a:cubicBezTo>
                  <a:pt x="945" y="1371"/>
                  <a:pt x="945" y="1371"/>
                  <a:pt x="945" y="1371"/>
                </a:cubicBezTo>
                <a:cubicBezTo>
                  <a:pt x="945" y="1371"/>
                  <a:pt x="948" y="1401"/>
                  <a:pt x="908" y="1395"/>
                </a:cubicBezTo>
                <a:cubicBezTo>
                  <a:pt x="858" y="1429"/>
                  <a:pt x="858" y="1429"/>
                  <a:pt x="858" y="1429"/>
                </a:cubicBezTo>
                <a:cubicBezTo>
                  <a:pt x="858" y="1429"/>
                  <a:pt x="852" y="1456"/>
                  <a:pt x="818" y="1450"/>
                </a:cubicBezTo>
                <a:cubicBezTo>
                  <a:pt x="748" y="1488"/>
                  <a:pt x="748" y="1488"/>
                  <a:pt x="748" y="1488"/>
                </a:cubicBezTo>
                <a:cubicBezTo>
                  <a:pt x="748" y="1488"/>
                  <a:pt x="746" y="1517"/>
                  <a:pt x="723" y="1488"/>
                </a:cubicBezTo>
                <a:cubicBezTo>
                  <a:pt x="576" y="1522"/>
                  <a:pt x="576" y="1522"/>
                  <a:pt x="576" y="1522"/>
                </a:cubicBezTo>
                <a:cubicBezTo>
                  <a:pt x="576" y="1522"/>
                  <a:pt x="568" y="1555"/>
                  <a:pt x="540" y="1522"/>
                </a:cubicBezTo>
                <a:cubicBezTo>
                  <a:pt x="466" y="1537"/>
                  <a:pt x="466" y="1537"/>
                  <a:pt x="466" y="1537"/>
                </a:cubicBezTo>
                <a:cubicBezTo>
                  <a:pt x="461" y="1557"/>
                  <a:pt x="461" y="1557"/>
                  <a:pt x="461" y="1557"/>
                </a:cubicBezTo>
                <a:cubicBezTo>
                  <a:pt x="461" y="1557"/>
                  <a:pt x="423" y="1563"/>
                  <a:pt x="427" y="1563"/>
                </a:cubicBezTo>
                <a:cubicBezTo>
                  <a:pt x="431" y="1563"/>
                  <a:pt x="282" y="1599"/>
                  <a:pt x="282" y="1599"/>
                </a:cubicBezTo>
                <a:cubicBezTo>
                  <a:pt x="282" y="1599"/>
                  <a:pt x="282" y="1634"/>
                  <a:pt x="249" y="1624"/>
                </a:cubicBezTo>
                <a:cubicBezTo>
                  <a:pt x="249" y="1624"/>
                  <a:pt x="236" y="1620"/>
                  <a:pt x="233" y="1601"/>
                </a:cubicBezTo>
                <a:cubicBezTo>
                  <a:pt x="65" y="1605"/>
                  <a:pt x="65" y="1605"/>
                  <a:pt x="65" y="1605"/>
                </a:cubicBezTo>
                <a:cubicBezTo>
                  <a:pt x="65" y="1605"/>
                  <a:pt x="21" y="1609"/>
                  <a:pt x="23" y="1580"/>
                </a:cubicBezTo>
                <a:cubicBezTo>
                  <a:pt x="29" y="1564"/>
                  <a:pt x="29" y="1564"/>
                  <a:pt x="29" y="1564"/>
                </a:cubicBezTo>
                <a:cubicBezTo>
                  <a:pt x="31" y="1429"/>
                  <a:pt x="31" y="1429"/>
                  <a:pt x="31" y="1429"/>
                </a:cubicBezTo>
                <a:cubicBezTo>
                  <a:pt x="31" y="1429"/>
                  <a:pt x="0" y="1401"/>
                  <a:pt x="44" y="1385"/>
                </a:cubicBezTo>
                <a:lnTo>
                  <a:pt x="122" y="1205"/>
                </a:lnTo>
                <a:close/>
              </a:path>
            </a:pathLst>
          </a:custGeom>
          <a:noFill/>
          <a:ln w="28575" cap="flat">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14400"/>
            <a:endParaRPr lang="en-US" kern="0">
              <a:solidFill>
                <a:sysClr val="windowText" lastClr="000000"/>
              </a:solidFill>
            </a:endParaRPr>
          </a:p>
        </p:txBody>
      </p:sp>
      <p:sp>
        <p:nvSpPr>
          <p:cNvPr id="14" name="Freeform 6"/>
          <p:cNvSpPr>
            <a:spLocks/>
          </p:cNvSpPr>
          <p:nvPr/>
        </p:nvSpPr>
        <p:spPr bwMode="auto">
          <a:xfrm>
            <a:off x="3299367" y="594581"/>
            <a:ext cx="4859926" cy="6015820"/>
          </a:xfrm>
          <a:custGeom>
            <a:avLst/>
            <a:gdLst>
              <a:gd name="T0" fmla="*/ 419 w 1468"/>
              <a:gd name="T1" fmla="*/ 459 h 1818"/>
              <a:gd name="T2" fmla="*/ 434 w 1468"/>
              <a:gd name="T3" fmla="*/ 383 h 1818"/>
              <a:gd name="T4" fmla="*/ 446 w 1468"/>
              <a:gd name="T5" fmla="*/ 316 h 1818"/>
              <a:gd name="T6" fmla="*/ 567 w 1468"/>
              <a:gd name="T7" fmla="*/ 206 h 1818"/>
              <a:gd name="T8" fmla="*/ 595 w 1468"/>
              <a:gd name="T9" fmla="*/ 191 h 1818"/>
              <a:gd name="T10" fmla="*/ 739 w 1468"/>
              <a:gd name="T11" fmla="*/ 96 h 1818"/>
              <a:gd name="T12" fmla="*/ 771 w 1468"/>
              <a:gd name="T13" fmla="*/ 83 h 1818"/>
              <a:gd name="T14" fmla="*/ 912 w 1468"/>
              <a:gd name="T15" fmla="*/ 43 h 1818"/>
              <a:gd name="T16" fmla="*/ 944 w 1468"/>
              <a:gd name="T17" fmla="*/ 43 h 1818"/>
              <a:gd name="T18" fmla="*/ 1104 w 1468"/>
              <a:gd name="T19" fmla="*/ 71 h 1818"/>
              <a:gd name="T20" fmla="*/ 1159 w 1468"/>
              <a:gd name="T21" fmla="*/ 48 h 1818"/>
              <a:gd name="T22" fmla="*/ 1148 w 1468"/>
              <a:gd name="T23" fmla="*/ 110 h 1818"/>
              <a:gd name="T24" fmla="*/ 1286 w 1468"/>
              <a:gd name="T25" fmla="*/ 270 h 1818"/>
              <a:gd name="T26" fmla="*/ 1312 w 1468"/>
              <a:gd name="T27" fmla="*/ 310 h 1818"/>
              <a:gd name="T28" fmla="*/ 1414 w 1468"/>
              <a:gd name="T29" fmla="*/ 488 h 1818"/>
              <a:gd name="T30" fmla="*/ 1414 w 1468"/>
              <a:gd name="T31" fmla="*/ 535 h 1818"/>
              <a:gd name="T32" fmla="*/ 1364 w 1468"/>
              <a:gd name="T33" fmla="*/ 688 h 1818"/>
              <a:gd name="T34" fmla="*/ 1363 w 1468"/>
              <a:gd name="T35" fmla="*/ 768 h 1818"/>
              <a:gd name="T36" fmla="*/ 1261 w 1468"/>
              <a:gd name="T37" fmla="*/ 1053 h 1818"/>
              <a:gd name="T38" fmla="*/ 1240 w 1468"/>
              <a:gd name="T39" fmla="*/ 1090 h 1818"/>
              <a:gd name="T40" fmla="*/ 1175 w 1468"/>
              <a:gd name="T41" fmla="*/ 1319 h 1818"/>
              <a:gd name="T42" fmla="*/ 1138 w 1468"/>
              <a:gd name="T43" fmla="*/ 1371 h 1818"/>
              <a:gd name="T44" fmla="*/ 1136 w 1468"/>
              <a:gd name="T45" fmla="*/ 1426 h 1818"/>
              <a:gd name="T46" fmla="*/ 1103 w 1468"/>
              <a:gd name="T47" fmla="*/ 1426 h 1818"/>
              <a:gd name="T48" fmla="*/ 1075 w 1468"/>
              <a:gd name="T49" fmla="*/ 1452 h 1818"/>
              <a:gd name="T50" fmla="*/ 1094 w 1468"/>
              <a:gd name="T51" fmla="*/ 1478 h 1818"/>
              <a:gd name="T52" fmla="*/ 995 w 1468"/>
              <a:gd name="T53" fmla="*/ 1560 h 1818"/>
              <a:gd name="T54" fmla="*/ 968 w 1468"/>
              <a:gd name="T55" fmla="*/ 1578 h 1818"/>
              <a:gd name="T56" fmla="*/ 835 w 1468"/>
              <a:gd name="T57" fmla="*/ 1654 h 1818"/>
              <a:gd name="T58" fmla="*/ 799 w 1468"/>
              <a:gd name="T59" fmla="*/ 1665 h 1818"/>
              <a:gd name="T60" fmla="*/ 564 w 1468"/>
              <a:gd name="T61" fmla="*/ 1722 h 1818"/>
              <a:gd name="T62" fmla="*/ 526 w 1468"/>
              <a:gd name="T63" fmla="*/ 1762 h 1818"/>
              <a:gd name="T64" fmla="*/ 478 w 1468"/>
              <a:gd name="T65" fmla="*/ 1742 h 1818"/>
              <a:gd name="T66" fmla="*/ 307 w 1468"/>
              <a:gd name="T67" fmla="*/ 1778 h 1818"/>
              <a:gd name="T68" fmla="*/ 275 w 1468"/>
              <a:gd name="T69" fmla="*/ 1783 h 1818"/>
              <a:gd name="T70" fmla="*/ 70 w 1468"/>
              <a:gd name="T71" fmla="*/ 1785 h 1818"/>
              <a:gd name="T72" fmla="*/ 16 w 1468"/>
              <a:gd name="T73" fmla="*/ 1803 h 1818"/>
              <a:gd name="T74" fmla="*/ 16 w 1468"/>
              <a:gd name="T75" fmla="*/ 1761 h 1818"/>
              <a:gd name="T76" fmla="*/ 26 w 1468"/>
              <a:gd name="T77" fmla="*/ 1488 h 1818"/>
              <a:gd name="T78" fmla="*/ 89 w 1468"/>
              <a:gd name="T79" fmla="*/ 1388 h 1818"/>
              <a:gd name="T80" fmla="*/ 136 w 1468"/>
              <a:gd name="T81" fmla="*/ 1291 h 1818"/>
              <a:gd name="T82" fmla="*/ 119 w 1468"/>
              <a:gd name="T83" fmla="*/ 1268 h 1818"/>
              <a:gd name="T84" fmla="*/ 131 w 1468"/>
              <a:gd name="T85" fmla="*/ 1243 h 1818"/>
              <a:gd name="T86" fmla="*/ 163 w 1468"/>
              <a:gd name="T87" fmla="*/ 1240 h 1818"/>
              <a:gd name="T88" fmla="*/ 218 w 1468"/>
              <a:gd name="T89" fmla="*/ 1144 h 1818"/>
              <a:gd name="T90" fmla="*/ 227 w 1468"/>
              <a:gd name="T91" fmla="*/ 1104 h 1818"/>
              <a:gd name="T92" fmla="*/ 252 w 1468"/>
              <a:gd name="T93" fmla="*/ 1106 h 1818"/>
              <a:gd name="T94" fmla="*/ 322 w 1468"/>
              <a:gd name="T95" fmla="*/ 1002 h 1818"/>
              <a:gd name="T96" fmla="*/ 311 w 1468"/>
              <a:gd name="T97" fmla="*/ 995 h 1818"/>
              <a:gd name="T98" fmla="*/ 380 w 1468"/>
              <a:gd name="T99" fmla="*/ 907 h 1818"/>
              <a:gd name="T100" fmla="*/ 396 w 1468"/>
              <a:gd name="T101" fmla="*/ 839 h 1818"/>
              <a:gd name="T102" fmla="*/ 400 w 1468"/>
              <a:gd name="T103" fmla="*/ 734 h 1818"/>
              <a:gd name="T104" fmla="*/ 383 w 1468"/>
              <a:gd name="T105" fmla="*/ 714 h 1818"/>
              <a:gd name="T106" fmla="*/ 375 w 1468"/>
              <a:gd name="T107" fmla="*/ 670 h 1818"/>
              <a:gd name="T108" fmla="*/ 377 w 1468"/>
              <a:gd name="T109" fmla="*/ 621 h 1818"/>
              <a:gd name="T110" fmla="*/ 399 w 1468"/>
              <a:gd name="T111" fmla="*/ 492 h 1818"/>
              <a:gd name="T112" fmla="*/ 419 w 1468"/>
              <a:gd name="T113" fmla="*/ 459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8" h="1818">
                <a:moveTo>
                  <a:pt x="419" y="459"/>
                </a:moveTo>
                <a:cubicBezTo>
                  <a:pt x="434" y="383"/>
                  <a:pt x="434" y="383"/>
                  <a:pt x="434" y="383"/>
                </a:cubicBezTo>
                <a:cubicBezTo>
                  <a:pt x="446" y="316"/>
                  <a:pt x="446" y="316"/>
                  <a:pt x="446" y="316"/>
                </a:cubicBezTo>
                <a:cubicBezTo>
                  <a:pt x="567" y="206"/>
                  <a:pt x="567" y="206"/>
                  <a:pt x="567" y="206"/>
                </a:cubicBezTo>
                <a:cubicBezTo>
                  <a:pt x="567" y="206"/>
                  <a:pt x="560" y="163"/>
                  <a:pt x="595" y="191"/>
                </a:cubicBezTo>
                <a:cubicBezTo>
                  <a:pt x="739" y="96"/>
                  <a:pt x="739" y="96"/>
                  <a:pt x="739" y="96"/>
                </a:cubicBezTo>
                <a:cubicBezTo>
                  <a:pt x="739" y="96"/>
                  <a:pt x="724" y="56"/>
                  <a:pt x="771" y="83"/>
                </a:cubicBezTo>
                <a:cubicBezTo>
                  <a:pt x="912" y="43"/>
                  <a:pt x="912" y="43"/>
                  <a:pt x="912" y="43"/>
                </a:cubicBezTo>
                <a:cubicBezTo>
                  <a:pt x="912" y="43"/>
                  <a:pt x="931" y="0"/>
                  <a:pt x="944" y="43"/>
                </a:cubicBezTo>
                <a:cubicBezTo>
                  <a:pt x="1104" y="71"/>
                  <a:pt x="1104" y="71"/>
                  <a:pt x="1104" y="71"/>
                </a:cubicBezTo>
                <a:cubicBezTo>
                  <a:pt x="1104" y="71"/>
                  <a:pt x="1112" y="27"/>
                  <a:pt x="1159" y="48"/>
                </a:cubicBezTo>
                <a:cubicBezTo>
                  <a:pt x="1159" y="48"/>
                  <a:pt x="1191" y="66"/>
                  <a:pt x="1148" y="110"/>
                </a:cubicBezTo>
                <a:cubicBezTo>
                  <a:pt x="1286" y="270"/>
                  <a:pt x="1286" y="270"/>
                  <a:pt x="1286" y="270"/>
                </a:cubicBezTo>
                <a:cubicBezTo>
                  <a:pt x="1286" y="270"/>
                  <a:pt x="1340" y="254"/>
                  <a:pt x="1312" y="310"/>
                </a:cubicBezTo>
                <a:cubicBezTo>
                  <a:pt x="1414" y="488"/>
                  <a:pt x="1414" y="488"/>
                  <a:pt x="1414" y="488"/>
                </a:cubicBezTo>
                <a:cubicBezTo>
                  <a:pt x="1414" y="488"/>
                  <a:pt x="1468" y="511"/>
                  <a:pt x="1414" y="535"/>
                </a:cubicBezTo>
                <a:cubicBezTo>
                  <a:pt x="1364" y="688"/>
                  <a:pt x="1364" y="688"/>
                  <a:pt x="1364" y="688"/>
                </a:cubicBezTo>
                <a:cubicBezTo>
                  <a:pt x="1364" y="688"/>
                  <a:pt x="1427" y="737"/>
                  <a:pt x="1363" y="768"/>
                </a:cubicBezTo>
                <a:cubicBezTo>
                  <a:pt x="1261" y="1053"/>
                  <a:pt x="1261" y="1053"/>
                  <a:pt x="1261" y="1053"/>
                </a:cubicBezTo>
                <a:cubicBezTo>
                  <a:pt x="1261" y="1053"/>
                  <a:pt x="1281" y="1080"/>
                  <a:pt x="1240" y="1090"/>
                </a:cubicBezTo>
                <a:cubicBezTo>
                  <a:pt x="1175" y="1319"/>
                  <a:pt x="1175" y="1319"/>
                  <a:pt x="1175" y="1319"/>
                </a:cubicBezTo>
                <a:cubicBezTo>
                  <a:pt x="1138" y="1371"/>
                  <a:pt x="1138" y="1371"/>
                  <a:pt x="1138" y="1371"/>
                </a:cubicBezTo>
                <a:cubicBezTo>
                  <a:pt x="1138" y="1371"/>
                  <a:pt x="1165" y="1401"/>
                  <a:pt x="1136" y="1426"/>
                </a:cubicBezTo>
                <a:cubicBezTo>
                  <a:pt x="1136" y="1426"/>
                  <a:pt x="1113" y="1433"/>
                  <a:pt x="1103" y="1426"/>
                </a:cubicBezTo>
                <a:cubicBezTo>
                  <a:pt x="1075" y="1452"/>
                  <a:pt x="1075" y="1452"/>
                  <a:pt x="1075" y="1452"/>
                </a:cubicBezTo>
                <a:cubicBezTo>
                  <a:pt x="1094" y="1478"/>
                  <a:pt x="1094" y="1478"/>
                  <a:pt x="1094" y="1478"/>
                </a:cubicBezTo>
                <a:cubicBezTo>
                  <a:pt x="995" y="1560"/>
                  <a:pt x="995" y="1560"/>
                  <a:pt x="995" y="1560"/>
                </a:cubicBezTo>
                <a:cubicBezTo>
                  <a:pt x="995" y="1560"/>
                  <a:pt x="1003" y="1602"/>
                  <a:pt x="968" y="1578"/>
                </a:cubicBezTo>
                <a:cubicBezTo>
                  <a:pt x="835" y="1654"/>
                  <a:pt x="835" y="1654"/>
                  <a:pt x="835" y="1654"/>
                </a:cubicBezTo>
                <a:cubicBezTo>
                  <a:pt x="835" y="1654"/>
                  <a:pt x="832" y="1697"/>
                  <a:pt x="799" y="1665"/>
                </a:cubicBezTo>
                <a:cubicBezTo>
                  <a:pt x="564" y="1722"/>
                  <a:pt x="564" y="1722"/>
                  <a:pt x="564" y="1722"/>
                </a:cubicBezTo>
                <a:cubicBezTo>
                  <a:pt x="564" y="1722"/>
                  <a:pt x="568" y="1756"/>
                  <a:pt x="526" y="1762"/>
                </a:cubicBezTo>
                <a:cubicBezTo>
                  <a:pt x="484" y="1768"/>
                  <a:pt x="478" y="1742"/>
                  <a:pt x="478" y="1742"/>
                </a:cubicBezTo>
                <a:cubicBezTo>
                  <a:pt x="307" y="1778"/>
                  <a:pt x="307" y="1778"/>
                  <a:pt x="307" y="1778"/>
                </a:cubicBezTo>
                <a:cubicBezTo>
                  <a:pt x="307" y="1778"/>
                  <a:pt x="296" y="1801"/>
                  <a:pt x="275" y="1783"/>
                </a:cubicBezTo>
                <a:cubicBezTo>
                  <a:pt x="254" y="1765"/>
                  <a:pt x="70" y="1785"/>
                  <a:pt x="70" y="1785"/>
                </a:cubicBezTo>
                <a:cubicBezTo>
                  <a:pt x="70" y="1785"/>
                  <a:pt x="32" y="1818"/>
                  <a:pt x="16" y="1803"/>
                </a:cubicBezTo>
                <a:cubicBezTo>
                  <a:pt x="0" y="1788"/>
                  <a:pt x="2" y="1772"/>
                  <a:pt x="16" y="1761"/>
                </a:cubicBezTo>
                <a:cubicBezTo>
                  <a:pt x="26" y="1488"/>
                  <a:pt x="26" y="1488"/>
                  <a:pt x="26" y="1488"/>
                </a:cubicBezTo>
                <a:cubicBezTo>
                  <a:pt x="89" y="1388"/>
                  <a:pt x="89" y="1388"/>
                  <a:pt x="89" y="1388"/>
                </a:cubicBezTo>
                <a:cubicBezTo>
                  <a:pt x="136" y="1291"/>
                  <a:pt x="136" y="1291"/>
                  <a:pt x="136" y="1291"/>
                </a:cubicBezTo>
                <a:cubicBezTo>
                  <a:pt x="119" y="1268"/>
                  <a:pt x="119" y="1268"/>
                  <a:pt x="119" y="1268"/>
                </a:cubicBezTo>
                <a:cubicBezTo>
                  <a:pt x="131" y="1243"/>
                  <a:pt x="131" y="1243"/>
                  <a:pt x="131" y="1243"/>
                </a:cubicBezTo>
                <a:cubicBezTo>
                  <a:pt x="163" y="1240"/>
                  <a:pt x="163" y="1240"/>
                  <a:pt x="163" y="1240"/>
                </a:cubicBezTo>
                <a:cubicBezTo>
                  <a:pt x="218" y="1144"/>
                  <a:pt x="218" y="1144"/>
                  <a:pt x="218" y="1144"/>
                </a:cubicBezTo>
                <a:cubicBezTo>
                  <a:pt x="218" y="1144"/>
                  <a:pt x="198" y="1112"/>
                  <a:pt x="227" y="1104"/>
                </a:cubicBezTo>
                <a:cubicBezTo>
                  <a:pt x="252" y="1106"/>
                  <a:pt x="252" y="1106"/>
                  <a:pt x="252" y="1106"/>
                </a:cubicBezTo>
                <a:cubicBezTo>
                  <a:pt x="322" y="1002"/>
                  <a:pt x="322" y="1002"/>
                  <a:pt x="322" y="1002"/>
                </a:cubicBezTo>
                <a:cubicBezTo>
                  <a:pt x="311" y="995"/>
                  <a:pt x="311" y="995"/>
                  <a:pt x="311" y="995"/>
                </a:cubicBezTo>
                <a:cubicBezTo>
                  <a:pt x="380" y="907"/>
                  <a:pt x="380" y="907"/>
                  <a:pt x="380" y="907"/>
                </a:cubicBezTo>
                <a:cubicBezTo>
                  <a:pt x="380" y="907"/>
                  <a:pt x="384" y="860"/>
                  <a:pt x="396" y="839"/>
                </a:cubicBezTo>
                <a:cubicBezTo>
                  <a:pt x="400" y="734"/>
                  <a:pt x="400" y="734"/>
                  <a:pt x="400" y="734"/>
                </a:cubicBezTo>
                <a:cubicBezTo>
                  <a:pt x="383" y="714"/>
                  <a:pt x="383" y="714"/>
                  <a:pt x="383" y="714"/>
                </a:cubicBezTo>
                <a:cubicBezTo>
                  <a:pt x="375" y="670"/>
                  <a:pt x="375" y="670"/>
                  <a:pt x="375" y="670"/>
                </a:cubicBezTo>
                <a:cubicBezTo>
                  <a:pt x="377" y="621"/>
                  <a:pt x="377" y="621"/>
                  <a:pt x="377" y="621"/>
                </a:cubicBezTo>
                <a:cubicBezTo>
                  <a:pt x="399" y="492"/>
                  <a:pt x="399" y="492"/>
                  <a:pt x="399" y="492"/>
                </a:cubicBezTo>
                <a:lnTo>
                  <a:pt x="419" y="459"/>
                </a:lnTo>
                <a:close/>
              </a:path>
            </a:pathLst>
          </a:custGeom>
          <a:noFill/>
          <a:ln w="28575" cap="flat">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14400"/>
            <a:endParaRPr lang="en-US" kern="0">
              <a:solidFill>
                <a:sysClr val="windowText" lastClr="000000"/>
              </a:solidFill>
            </a:endParaRPr>
          </a:p>
        </p:txBody>
      </p:sp>
      <p:sp>
        <p:nvSpPr>
          <p:cNvPr id="15" name="Freeform 7"/>
          <p:cNvSpPr>
            <a:spLocks/>
          </p:cNvSpPr>
          <p:nvPr/>
        </p:nvSpPr>
        <p:spPr bwMode="auto">
          <a:xfrm>
            <a:off x="4705399" y="1834018"/>
            <a:ext cx="832113" cy="1217410"/>
          </a:xfrm>
          <a:custGeom>
            <a:avLst/>
            <a:gdLst>
              <a:gd name="T0" fmla="*/ 185 w 251"/>
              <a:gd name="T1" fmla="*/ 282 h 368"/>
              <a:gd name="T2" fmla="*/ 175 w 251"/>
              <a:gd name="T3" fmla="*/ 338 h 368"/>
              <a:gd name="T4" fmla="*/ 157 w 251"/>
              <a:gd name="T5" fmla="*/ 368 h 368"/>
              <a:gd name="T6" fmla="*/ 141 w 251"/>
              <a:gd name="T7" fmla="*/ 360 h 368"/>
              <a:gd name="T8" fmla="*/ 141 w 251"/>
              <a:gd name="T9" fmla="*/ 362 h 368"/>
              <a:gd name="T10" fmla="*/ 13 w 251"/>
              <a:gd name="T11" fmla="*/ 340 h 368"/>
              <a:gd name="T12" fmla="*/ 10 w 251"/>
              <a:gd name="T13" fmla="*/ 301 h 368"/>
              <a:gd name="T14" fmla="*/ 5 w 251"/>
              <a:gd name="T15" fmla="*/ 278 h 368"/>
              <a:gd name="T16" fmla="*/ 13 w 251"/>
              <a:gd name="T17" fmla="*/ 267 h 368"/>
              <a:gd name="T18" fmla="*/ 0 w 251"/>
              <a:gd name="T19" fmla="*/ 244 h 368"/>
              <a:gd name="T20" fmla="*/ 16 w 251"/>
              <a:gd name="T21" fmla="*/ 225 h 368"/>
              <a:gd name="T22" fmla="*/ 16 w 251"/>
              <a:gd name="T23" fmla="*/ 203 h 368"/>
              <a:gd name="T24" fmla="*/ 31 w 251"/>
              <a:gd name="T25" fmla="*/ 200 h 368"/>
              <a:gd name="T26" fmla="*/ 48 w 251"/>
              <a:gd name="T27" fmla="*/ 118 h 368"/>
              <a:gd name="T28" fmla="*/ 49 w 251"/>
              <a:gd name="T29" fmla="*/ 117 h 368"/>
              <a:gd name="T30" fmla="*/ 46 w 251"/>
              <a:gd name="T31" fmla="*/ 117 h 368"/>
              <a:gd name="T32" fmla="*/ 31 w 251"/>
              <a:gd name="T33" fmla="*/ 102 h 368"/>
              <a:gd name="T34" fmla="*/ 46 w 251"/>
              <a:gd name="T35" fmla="*/ 87 h 368"/>
              <a:gd name="T36" fmla="*/ 48 w 251"/>
              <a:gd name="T37" fmla="*/ 87 h 368"/>
              <a:gd name="T38" fmla="*/ 49 w 251"/>
              <a:gd name="T39" fmla="*/ 85 h 368"/>
              <a:gd name="T40" fmla="*/ 61 w 251"/>
              <a:gd name="T41" fmla="*/ 40 h 368"/>
              <a:gd name="T42" fmla="*/ 61 w 251"/>
              <a:gd name="T43" fmla="*/ 38 h 368"/>
              <a:gd name="T44" fmla="*/ 51 w 251"/>
              <a:gd name="T45" fmla="*/ 29 h 368"/>
              <a:gd name="T46" fmla="*/ 61 w 251"/>
              <a:gd name="T47" fmla="*/ 20 h 368"/>
              <a:gd name="T48" fmla="*/ 63 w 251"/>
              <a:gd name="T49" fmla="*/ 20 h 368"/>
              <a:gd name="T50" fmla="*/ 52 w 251"/>
              <a:gd name="T51" fmla="*/ 14 h 368"/>
              <a:gd name="T52" fmla="*/ 52 w 251"/>
              <a:gd name="T53" fmla="*/ 4 h 368"/>
              <a:gd name="T54" fmla="*/ 89 w 251"/>
              <a:gd name="T55" fmla="*/ 8 h 368"/>
              <a:gd name="T56" fmla="*/ 136 w 251"/>
              <a:gd name="T57" fmla="*/ 14 h 368"/>
              <a:gd name="T58" fmla="*/ 136 w 251"/>
              <a:gd name="T59" fmla="*/ 14 h 368"/>
              <a:gd name="T60" fmla="*/ 149 w 251"/>
              <a:gd name="T61" fmla="*/ 0 h 368"/>
              <a:gd name="T62" fmla="*/ 163 w 251"/>
              <a:gd name="T63" fmla="*/ 14 h 368"/>
              <a:gd name="T64" fmla="*/ 162 w 251"/>
              <a:gd name="T65" fmla="*/ 18 h 368"/>
              <a:gd name="T66" fmla="*/ 161 w 251"/>
              <a:gd name="T67" fmla="*/ 20 h 368"/>
              <a:gd name="T68" fmla="*/ 220 w 251"/>
              <a:gd name="T69" fmla="*/ 31 h 368"/>
              <a:gd name="T70" fmla="*/ 220 w 251"/>
              <a:gd name="T71" fmla="*/ 31 h 368"/>
              <a:gd name="T72" fmla="*/ 233 w 251"/>
              <a:gd name="T73" fmla="*/ 20 h 368"/>
              <a:gd name="T74" fmla="*/ 247 w 251"/>
              <a:gd name="T75" fmla="*/ 34 h 368"/>
              <a:gd name="T76" fmla="*/ 246 w 251"/>
              <a:gd name="T77" fmla="*/ 38 h 368"/>
              <a:gd name="T78" fmla="*/ 246 w 251"/>
              <a:gd name="T79" fmla="*/ 40 h 368"/>
              <a:gd name="T80" fmla="*/ 251 w 251"/>
              <a:gd name="T81" fmla="*/ 54 h 368"/>
              <a:gd name="T82" fmla="*/ 228 w 251"/>
              <a:gd name="T83" fmla="*/ 136 h 368"/>
              <a:gd name="T84" fmla="*/ 227 w 251"/>
              <a:gd name="T85" fmla="*/ 136 h 368"/>
              <a:gd name="T86" fmla="*/ 228 w 251"/>
              <a:gd name="T87" fmla="*/ 141 h 368"/>
              <a:gd name="T88" fmla="*/ 220 w 251"/>
              <a:gd name="T89" fmla="*/ 156 h 368"/>
              <a:gd name="T90" fmla="*/ 220 w 251"/>
              <a:gd name="T91" fmla="*/ 160 h 368"/>
              <a:gd name="T92" fmla="*/ 204 w 251"/>
              <a:gd name="T93" fmla="*/ 234 h 368"/>
              <a:gd name="T94" fmla="*/ 203 w 251"/>
              <a:gd name="T95" fmla="*/ 233 h 368"/>
              <a:gd name="T96" fmla="*/ 205 w 251"/>
              <a:gd name="T97" fmla="*/ 240 h 368"/>
              <a:gd name="T98" fmla="*/ 197 w 251"/>
              <a:gd name="T99" fmla="*/ 253 h 368"/>
              <a:gd name="T100" fmla="*/ 194 w 251"/>
              <a:gd name="T101" fmla="*/ 267 h 368"/>
              <a:gd name="T102" fmla="*/ 195 w 251"/>
              <a:gd name="T103" fmla="*/ 272 h 368"/>
              <a:gd name="T104" fmla="*/ 185 w 251"/>
              <a:gd name="T105" fmla="*/ 282 h 368"/>
              <a:gd name="T106" fmla="*/ 185 w 251"/>
              <a:gd name="T107" fmla="*/ 28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 h="368">
                <a:moveTo>
                  <a:pt x="185" y="282"/>
                </a:moveTo>
                <a:cubicBezTo>
                  <a:pt x="175" y="338"/>
                  <a:pt x="175" y="338"/>
                  <a:pt x="175" y="338"/>
                </a:cubicBezTo>
                <a:cubicBezTo>
                  <a:pt x="175" y="338"/>
                  <a:pt x="184" y="364"/>
                  <a:pt x="157" y="368"/>
                </a:cubicBezTo>
                <a:cubicBezTo>
                  <a:pt x="157" y="368"/>
                  <a:pt x="144" y="367"/>
                  <a:pt x="141" y="360"/>
                </a:cubicBezTo>
                <a:cubicBezTo>
                  <a:pt x="137" y="352"/>
                  <a:pt x="141" y="362"/>
                  <a:pt x="141" y="362"/>
                </a:cubicBezTo>
                <a:cubicBezTo>
                  <a:pt x="13" y="340"/>
                  <a:pt x="13" y="340"/>
                  <a:pt x="13" y="340"/>
                </a:cubicBezTo>
                <a:cubicBezTo>
                  <a:pt x="10" y="301"/>
                  <a:pt x="10" y="301"/>
                  <a:pt x="10" y="301"/>
                </a:cubicBezTo>
                <a:cubicBezTo>
                  <a:pt x="5" y="278"/>
                  <a:pt x="5" y="278"/>
                  <a:pt x="5" y="278"/>
                </a:cubicBezTo>
                <a:cubicBezTo>
                  <a:pt x="13" y="267"/>
                  <a:pt x="13" y="267"/>
                  <a:pt x="13" y="267"/>
                </a:cubicBezTo>
                <a:cubicBezTo>
                  <a:pt x="0" y="244"/>
                  <a:pt x="0" y="244"/>
                  <a:pt x="0" y="244"/>
                </a:cubicBezTo>
                <a:cubicBezTo>
                  <a:pt x="16" y="225"/>
                  <a:pt x="16" y="225"/>
                  <a:pt x="16" y="225"/>
                </a:cubicBezTo>
                <a:cubicBezTo>
                  <a:pt x="16" y="203"/>
                  <a:pt x="16" y="203"/>
                  <a:pt x="16" y="203"/>
                </a:cubicBezTo>
                <a:cubicBezTo>
                  <a:pt x="31" y="200"/>
                  <a:pt x="31" y="200"/>
                  <a:pt x="31" y="200"/>
                </a:cubicBezTo>
                <a:cubicBezTo>
                  <a:pt x="48" y="118"/>
                  <a:pt x="48" y="118"/>
                  <a:pt x="48" y="118"/>
                </a:cubicBezTo>
                <a:cubicBezTo>
                  <a:pt x="49" y="117"/>
                  <a:pt x="49" y="117"/>
                  <a:pt x="49" y="117"/>
                </a:cubicBezTo>
                <a:cubicBezTo>
                  <a:pt x="48" y="117"/>
                  <a:pt x="47" y="117"/>
                  <a:pt x="46" y="117"/>
                </a:cubicBezTo>
                <a:cubicBezTo>
                  <a:pt x="38" y="117"/>
                  <a:pt x="31" y="110"/>
                  <a:pt x="31" y="102"/>
                </a:cubicBezTo>
                <a:cubicBezTo>
                  <a:pt x="31" y="94"/>
                  <a:pt x="38" y="87"/>
                  <a:pt x="46" y="87"/>
                </a:cubicBezTo>
                <a:cubicBezTo>
                  <a:pt x="47" y="87"/>
                  <a:pt x="47" y="87"/>
                  <a:pt x="48" y="87"/>
                </a:cubicBezTo>
                <a:cubicBezTo>
                  <a:pt x="49" y="85"/>
                  <a:pt x="49" y="85"/>
                  <a:pt x="49" y="85"/>
                </a:cubicBezTo>
                <a:cubicBezTo>
                  <a:pt x="61" y="40"/>
                  <a:pt x="61" y="40"/>
                  <a:pt x="61" y="40"/>
                </a:cubicBezTo>
                <a:cubicBezTo>
                  <a:pt x="61" y="38"/>
                  <a:pt x="61" y="38"/>
                  <a:pt x="61" y="38"/>
                </a:cubicBezTo>
                <a:cubicBezTo>
                  <a:pt x="55" y="38"/>
                  <a:pt x="51" y="35"/>
                  <a:pt x="51" y="29"/>
                </a:cubicBezTo>
                <a:cubicBezTo>
                  <a:pt x="51" y="24"/>
                  <a:pt x="55" y="20"/>
                  <a:pt x="61" y="20"/>
                </a:cubicBezTo>
                <a:cubicBezTo>
                  <a:pt x="63" y="20"/>
                  <a:pt x="63" y="20"/>
                  <a:pt x="63" y="20"/>
                </a:cubicBezTo>
                <a:cubicBezTo>
                  <a:pt x="52" y="14"/>
                  <a:pt x="52" y="14"/>
                  <a:pt x="52" y="14"/>
                </a:cubicBezTo>
                <a:cubicBezTo>
                  <a:pt x="52" y="4"/>
                  <a:pt x="52" y="4"/>
                  <a:pt x="52" y="4"/>
                </a:cubicBezTo>
                <a:cubicBezTo>
                  <a:pt x="89" y="8"/>
                  <a:pt x="89" y="8"/>
                  <a:pt x="89" y="8"/>
                </a:cubicBezTo>
                <a:cubicBezTo>
                  <a:pt x="136" y="14"/>
                  <a:pt x="136" y="14"/>
                  <a:pt x="136" y="14"/>
                </a:cubicBezTo>
                <a:cubicBezTo>
                  <a:pt x="136" y="14"/>
                  <a:pt x="136" y="14"/>
                  <a:pt x="136" y="14"/>
                </a:cubicBezTo>
                <a:cubicBezTo>
                  <a:pt x="136" y="6"/>
                  <a:pt x="142" y="0"/>
                  <a:pt x="149" y="0"/>
                </a:cubicBezTo>
                <a:cubicBezTo>
                  <a:pt x="156" y="0"/>
                  <a:pt x="163" y="6"/>
                  <a:pt x="163" y="14"/>
                </a:cubicBezTo>
                <a:cubicBezTo>
                  <a:pt x="163" y="15"/>
                  <a:pt x="162" y="17"/>
                  <a:pt x="162" y="18"/>
                </a:cubicBezTo>
                <a:cubicBezTo>
                  <a:pt x="161" y="20"/>
                  <a:pt x="161" y="20"/>
                  <a:pt x="161" y="20"/>
                </a:cubicBezTo>
                <a:cubicBezTo>
                  <a:pt x="220" y="31"/>
                  <a:pt x="220" y="31"/>
                  <a:pt x="220" y="31"/>
                </a:cubicBezTo>
                <a:cubicBezTo>
                  <a:pt x="220" y="31"/>
                  <a:pt x="220" y="31"/>
                  <a:pt x="220" y="31"/>
                </a:cubicBezTo>
                <a:cubicBezTo>
                  <a:pt x="221" y="25"/>
                  <a:pt x="226" y="20"/>
                  <a:pt x="233" y="20"/>
                </a:cubicBezTo>
                <a:cubicBezTo>
                  <a:pt x="240" y="20"/>
                  <a:pt x="247" y="26"/>
                  <a:pt x="247" y="34"/>
                </a:cubicBezTo>
                <a:cubicBezTo>
                  <a:pt x="247" y="35"/>
                  <a:pt x="246" y="37"/>
                  <a:pt x="246" y="38"/>
                </a:cubicBezTo>
                <a:cubicBezTo>
                  <a:pt x="246" y="40"/>
                  <a:pt x="246" y="40"/>
                  <a:pt x="246" y="40"/>
                </a:cubicBezTo>
                <a:cubicBezTo>
                  <a:pt x="251" y="54"/>
                  <a:pt x="251" y="54"/>
                  <a:pt x="251" y="54"/>
                </a:cubicBezTo>
                <a:cubicBezTo>
                  <a:pt x="228" y="136"/>
                  <a:pt x="228" y="136"/>
                  <a:pt x="228" y="136"/>
                </a:cubicBezTo>
                <a:cubicBezTo>
                  <a:pt x="227" y="136"/>
                  <a:pt x="227" y="136"/>
                  <a:pt x="227" y="136"/>
                </a:cubicBezTo>
                <a:cubicBezTo>
                  <a:pt x="228" y="138"/>
                  <a:pt x="228" y="139"/>
                  <a:pt x="228" y="141"/>
                </a:cubicBezTo>
                <a:cubicBezTo>
                  <a:pt x="228" y="147"/>
                  <a:pt x="225" y="153"/>
                  <a:pt x="220" y="156"/>
                </a:cubicBezTo>
                <a:cubicBezTo>
                  <a:pt x="220" y="160"/>
                  <a:pt x="220" y="160"/>
                  <a:pt x="220" y="160"/>
                </a:cubicBezTo>
                <a:cubicBezTo>
                  <a:pt x="204" y="234"/>
                  <a:pt x="204" y="234"/>
                  <a:pt x="204" y="234"/>
                </a:cubicBezTo>
                <a:cubicBezTo>
                  <a:pt x="203" y="233"/>
                  <a:pt x="203" y="233"/>
                  <a:pt x="203" y="233"/>
                </a:cubicBezTo>
                <a:cubicBezTo>
                  <a:pt x="204" y="235"/>
                  <a:pt x="205" y="237"/>
                  <a:pt x="205" y="240"/>
                </a:cubicBezTo>
                <a:cubicBezTo>
                  <a:pt x="205" y="246"/>
                  <a:pt x="202" y="251"/>
                  <a:pt x="197" y="253"/>
                </a:cubicBezTo>
                <a:cubicBezTo>
                  <a:pt x="194" y="267"/>
                  <a:pt x="194" y="267"/>
                  <a:pt x="194" y="267"/>
                </a:cubicBezTo>
                <a:cubicBezTo>
                  <a:pt x="195" y="268"/>
                  <a:pt x="195" y="270"/>
                  <a:pt x="195" y="272"/>
                </a:cubicBezTo>
                <a:cubicBezTo>
                  <a:pt x="195" y="277"/>
                  <a:pt x="190" y="282"/>
                  <a:pt x="185" y="282"/>
                </a:cubicBezTo>
                <a:cubicBezTo>
                  <a:pt x="185" y="282"/>
                  <a:pt x="185" y="282"/>
                  <a:pt x="185" y="282"/>
                </a:cubicBezTo>
              </a:path>
            </a:pathLst>
          </a:custGeom>
          <a:noFill/>
          <a:ln w="28575" cap="flat">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14400"/>
            <a:endParaRPr lang="en-US" kern="0">
              <a:solidFill>
                <a:sysClr val="windowText" lastClr="000000"/>
              </a:solidFill>
            </a:endParaRPr>
          </a:p>
        </p:txBody>
      </p:sp>
      <p:pic>
        <p:nvPicPr>
          <p:cNvPr id="10" name="Picture 4" descr="https://www.microsoft.com/maps/images/branding/bing_maps_logo_white_263px_57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698" y="6639953"/>
            <a:ext cx="982258" cy="21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213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883" y="801"/>
            <a:ext cx="12434711" cy="1514760"/>
            <a:chOff x="0" y="305"/>
            <a:chExt cx="12436475" cy="1514975"/>
          </a:xfrm>
        </p:grpSpPr>
        <p:sp>
          <p:nvSpPr>
            <p:cNvPr id="118" name="Rectangle 117"/>
            <p:cNvSpPr/>
            <p:nvPr/>
          </p:nvSpPr>
          <p:spPr bwMode="auto">
            <a:xfrm>
              <a:off x="0" y="305"/>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0" y="1469560"/>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0" name="Title 974"/>
          <p:cNvSpPr txBox="1">
            <a:spLocks/>
          </p:cNvSpPr>
          <p:nvPr/>
        </p:nvSpPr>
        <p:spPr>
          <a:xfrm>
            <a:off x="634792" y="439345"/>
            <a:ext cx="11166892" cy="1096970"/>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traditional </a:t>
            </a:r>
            <a:r>
              <a:rPr sz="3000" cap="all" spc="300">
                <a:solidFill>
                  <a:srgbClr val="0078D7"/>
                </a:solidFill>
                <a:latin typeface="Segoe UI Light" panose="020B0502040204020203" pitchFamily="34" charset="0"/>
                <a:cs typeface="Arial" panose="020B0604020202020204" pitchFamily="34" charset="0"/>
              </a:rPr>
              <a:t>platform stack</a:t>
            </a:r>
            <a:endPar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1" name="Group 120"/>
          <p:cNvGrpSpPr/>
          <p:nvPr/>
        </p:nvGrpSpPr>
        <p:grpSpPr>
          <a:xfrm>
            <a:off x="4415802" y="2040069"/>
            <a:ext cx="3972033" cy="4205682"/>
            <a:chOff x="4328746" y="2000250"/>
            <a:chExt cx="3894504" cy="4123592"/>
          </a:xfrm>
        </p:grpSpPr>
        <p:sp>
          <p:nvSpPr>
            <p:cNvPr id="122" name="Rounded Rectangle 121"/>
            <p:cNvSpPr/>
            <p:nvPr/>
          </p:nvSpPr>
          <p:spPr>
            <a:xfrm>
              <a:off x="4328746" y="2000250"/>
              <a:ext cx="3894504" cy="4123592"/>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dirty="0" err="1">
                <a:ln>
                  <a:noFill/>
                </a:ln>
                <a:solidFill>
                  <a:prstClr val="white"/>
                </a:solidFill>
                <a:effectLst/>
                <a:uLnTx/>
                <a:uFillTx/>
                <a:latin typeface="Segoe UI"/>
                <a:ea typeface="+mn-ea"/>
                <a:cs typeface="+mn-cs"/>
              </a:endParaRPr>
            </a:p>
          </p:txBody>
        </p:sp>
        <p:grpSp>
          <p:nvGrpSpPr>
            <p:cNvPr id="123" name="Group 122"/>
            <p:cNvGrpSpPr/>
            <p:nvPr/>
          </p:nvGrpSpPr>
          <p:grpSpPr>
            <a:xfrm>
              <a:off x="4904246" y="5240149"/>
              <a:ext cx="2458822" cy="628421"/>
              <a:chOff x="4747846" y="5042323"/>
              <a:chExt cx="2458822" cy="628421"/>
            </a:xfrm>
          </p:grpSpPr>
          <p:grpSp>
            <p:nvGrpSpPr>
              <p:cNvPr id="152" name="Group 151"/>
              <p:cNvGrpSpPr/>
              <p:nvPr/>
            </p:nvGrpSpPr>
            <p:grpSpPr>
              <a:xfrm>
                <a:off x="4747846" y="5042323"/>
                <a:ext cx="848111" cy="628421"/>
                <a:chOff x="6611938" y="6832601"/>
                <a:chExt cx="263525" cy="195263"/>
              </a:xfrm>
            </p:grpSpPr>
            <p:sp>
              <p:nvSpPr>
                <p:cNvPr id="154" name="Freeform 8"/>
                <p:cNvSpPr>
                  <a:spLocks/>
                </p:cNvSpPr>
                <p:nvPr/>
              </p:nvSpPr>
              <p:spPr bwMode="auto">
                <a:xfrm>
                  <a:off x="6691313"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5" name="Line 54"/>
                <p:cNvSpPr>
                  <a:spLocks noChangeShapeType="1"/>
                </p:cNvSpPr>
                <p:nvPr/>
              </p:nvSpPr>
              <p:spPr bwMode="auto">
                <a:xfrm>
                  <a:off x="6653213"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6" name="Rectangle 56"/>
                <p:cNvSpPr>
                  <a:spLocks noChangeArrowheads="1"/>
                </p:cNvSpPr>
                <p:nvPr/>
              </p:nvSpPr>
              <p:spPr bwMode="auto">
                <a:xfrm>
                  <a:off x="6645276"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7" name="Freeform 57"/>
                <p:cNvSpPr>
                  <a:spLocks/>
                </p:cNvSpPr>
                <p:nvPr/>
              </p:nvSpPr>
              <p:spPr bwMode="auto">
                <a:xfrm>
                  <a:off x="6611938"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53" name="Rectangle 152"/>
              <p:cNvSpPr/>
              <p:nvPr/>
            </p:nvSpPr>
            <p:spPr bwMode="auto">
              <a:xfrm>
                <a:off x="5759793" y="5112810"/>
                <a:ext cx="1446875" cy="4874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Device Hardware</a:t>
                </a:r>
              </a:p>
            </p:txBody>
          </p:sp>
        </p:grpSp>
        <p:grpSp>
          <p:nvGrpSpPr>
            <p:cNvPr id="124" name="Group 123"/>
            <p:cNvGrpSpPr/>
            <p:nvPr/>
          </p:nvGrpSpPr>
          <p:grpSpPr>
            <a:xfrm>
              <a:off x="4562323" y="2265190"/>
              <a:ext cx="3425978" cy="2680482"/>
              <a:chOff x="5086932" y="2357510"/>
              <a:chExt cx="2189120" cy="2145323"/>
            </a:xfrm>
          </p:grpSpPr>
          <p:grpSp>
            <p:nvGrpSpPr>
              <p:cNvPr id="145" name="Group 144"/>
              <p:cNvGrpSpPr/>
              <p:nvPr/>
            </p:nvGrpSpPr>
            <p:grpSpPr>
              <a:xfrm>
                <a:off x="5086932" y="2357510"/>
                <a:ext cx="2189120" cy="2145323"/>
                <a:chOff x="1921701" y="2647657"/>
                <a:chExt cx="2189120" cy="2145323"/>
              </a:xfrm>
            </p:grpSpPr>
            <p:sp>
              <p:nvSpPr>
                <p:cNvPr id="149" name="Rounded Rectangle 148"/>
                <p:cNvSpPr/>
                <p:nvPr/>
              </p:nvSpPr>
              <p:spPr>
                <a:xfrm>
                  <a:off x="1921702" y="4335780"/>
                  <a:ext cx="2189119"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50" name="Rounded Rectangle 149"/>
                <p:cNvSpPr/>
                <p:nvPr/>
              </p:nvSpPr>
              <p:spPr>
                <a:xfrm>
                  <a:off x="1921701" y="3606017"/>
                  <a:ext cx="2189120" cy="6858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51" name="Rounded Rectangle 150"/>
                <p:cNvSpPr/>
                <p:nvPr/>
              </p:nvSpPr>
              <p:spPr>
                <a:xfrm>
                  <a:off x="1921701" y="2647657"/>
                  <a:ext cx="2189119" cy="914400"/>
                </a:xfrm>
                <a:prstGeom prst="roundRect">
                  <a:avLst>
                    <a:gd name="adj" fmla="val 3177"/>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146" name="Rectangle 145"/>
              <p:cNvSpPr/>
              <p:nvPr/>
            </p:nvSpPr>
            <p:spPr bwMode="auto">
              <a:xfrm>
                <a:off x="5721967" y="4084093"/>
                <a:ext cx="1455831" cy="3703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Kernel</a:t>
                </a:r>
              </a:p>
            </p:txBody>
          </p:sp>
          <p:sp>
            <p:nvSpPr>
              <p:cNvPr id="147" name="Rectangle 146"/>
              <p:cNvSpPr/>
              <p:nvPr/>
            </p:nvSpPr>
            <p:spPr bwMode="auto">
              <a:xfrm>
                <a:off x="5721967" y="3361695"/>
                <a:ext cx="1455831" cy="61056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Windows Platform Services</a:t>
                </a:r>
              </a:p>
            </p:txBody>
          </p:sp>
          <p:sp>
            <p:nvSpPr>
              <p:cNvPr id="148" name="Rectangle 147"/>
              <p:cNvSpPr/>
              <p:nvPr/>
            </p:nvSpPr>
            <p:spPr bwMode="auto">
              <a:xfrm>
                <a:off x="5721967" y="2415712"/>
                <a:ext cx="1455831" cy="8144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Apps</a:t>
                </a:r>
              </a:p>
            </p:txBody>
          </p:sp>
        </p:grpSp>
        <p:grpSp>
          <p:nvGrpSpPr>
            <p:cNvPr id="125" name="Group 124"/>
            <p:cNvGrpSpPr/>
            <p:nvPr/>
          </p:nvGrpSpPr>
          <p:grpSpPr>
            <a:xfrm>
              <a:off x="4844537" y="4475911"/>
              <a:ext cx="381839" cy="381839"/>
              <a:chOff x="4689206" y="4402092"/>
              <a:chExt cx="517572" cy="517572"/>
            </a:xfrm>
          </p:grpSpPr>
          <p:sp>
            <p:nvSpPr>
              <p:cNvPr id="136" name="Oval 135"/>
              <p:cNvSpPr/>
              <p:nvPr/>
            </p:nvSpPr>
            <p:spPr bwMode="auto">
              <a:xfrm>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p:cNvSpPr/>
              <p:nvPr/>
            </p:nvSpPr>
            <p:spPr bwMode="auto">
              <a:xfrm rot="2700000">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p:cNvSpPr/>
              <p:nvPr/>
            </p:nvSpPr>
            <p:spPr bwMode="auto">
              <a:xfrm rot="5400000">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p:cNvSpPr/>
              <p:nvPr/>
            </p:nvSpPr>
            <p:spPr bwMode="auto">
              <a:xfrm rot="18900000" flipH="1">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p:cNvSpPr/>
              <p:nvPr/>
            </p:nvSpPr>
            <p:spPr bwMode="auto">
              <a:xfrm>
                <a:off x="4908358" y="4623949"/>
                <a:ext cx="76506" cy="74999"/>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p:cNvSpPr/>
              <p:nvPr/>
            </p:nvSpPr>
            <p:spPr bwMode="auto">
              <a:xfrm flipH="1">
                <a:off x="5073342" y="4476717"/>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p:cNvSpPr/>
              <p:nvPr/>
            </p:nvSpPr>
            <p:spPr bwMode="auto">
              <a:xfrm flipH="1">
                <a:off x="5104227" y="4692906"/>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p:cNvSpPr/>
              <p:nvPr/>
            </p:nvSpPr>
            <p:spPr bwMode="auto">
              <a:xfrm flipH="1">
                <a:off x="4893757" y="484389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p:cNvSpPr/>
              <p:nvPr/>
            </p:nvSpPr>
            <p:spPr bwMode="auto">
              <a:xfrm flipH="1">
                <a:off x="4775940" y="453848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6" name="Picture 125"/>
            <p:cNvPicPr>
              <a:picLocks noChangeAspect="1"/>
            </p:cNvPicPr>
            <p:nvPr/>
          </p:nvPicPr>
          <p:blipFill rotWithShape="1">
            <a:blip r:embed="rId3"/>
            <a:srcRect r="77554"/>
            <a:stretch/>
          </p:blipFill>
          <p:spPr>
            <a:xfrm>
              <a:off x="4844243" y="3721082"/>
              <a:ext cx="365760" cy="363238"/>
            </a:xfrm>
            <a:prstGeom prst="rect">
              <a:avLst/>
            </a:prstGeom>
          </p:spPr>
        </p:pic>
        <p:grpSp>
          <p:nvGrpSpPr>
            <p:cNvPr id="127" name="Group 126"/>
            <p:cNvGrpSpPr/>
            <p:nvPr/>
          </p:nvGrpSpPr>
          <p:grpSpPr>
            <a:xfrm>
              <a:off x="4806120" y="2629993"/>
              <a:ext cx="442006" cy="393875"/>
              <a:chOff x="4719080" y="2629993"/>
              <a:chExt cx="442006" cy="393875"/>
            </a:xfrm>
          </p:grpSpPr>
          <p:pic>
            <p:nvPicPr>
              <p:cNvPr id="128" name="Picture 127"/>
              <p:cNvPicPr>
                <a:picLocks noChangeAspect="1"/>
              </p:cNvPicPr>
              <p:nvPr/>
            </p:nvPicPr>
            <p:blipFill>
              <a:blip r:embed="rId4"/>
              <a:stretch>
                <a:fillRect/>
              </a:stretch>
            </p:blipFill>
            <p:spPr>
              <a:xfrm>
                <a:off x="4719080" y="2938303"/>
                <a:ext cx="88238" cy="85565"/>
              </a:xfrm>
              <a:prstGeom prst="rect">
                <a:avLst/>
              </a:prstGeom>
            </p:spPr>
          </p:pic>
          <p:pic>
            <p:nvPicPr>
              <p:cNvPr id="129" name="Picture 128"/>
              <p:cNvPicPr>
                <a:picLocks noChangeAspect="1"/>
              </p:cNvPicPr>
              <p:nvPr/>
            </p:nvPicPr>
            <p:blipFill>
              <a:blip r:embed="rId4"/>
              <a:stretch>
                <a:fillRect/>
              </a:stretch>
            </p:blipFill>
            <p:spPr>
              <a:xfrm>
                <a:off x="4719080" y="2835533"/>
                <a:ext cx="88238" cy="85565"/>
              </a:xfrm>
              <a:prstGeom prst="rect">
                <a:avLst/>
              </a:prstGeom>
            </p:spPr>
          </p:pic>
          <p:pic>
            <p:nvPicPr>
              <p:cNvPr id="130" name="Picture 129"/>
              <p:cNvPicPr>
                <a:picLocks noChangeAspect="1"/>
              </p:cNvPicPr>
              <p:nvPr/>
            </p:nvPicPr>
            <p:blipFill>
              <a:blip r:embed="rId4"/>
              <a:stretch>
                <a:fillRect/>
              </a:stretch>
            </p:blipFill>
            <p:spPr>
              <a:xfrm>
                <a:off x="4719080" y="2732763"/>
                <a:ext cx="88238" cy="85565"/>
              </a:xfrm>
              <a:prstGeom prst="rect">
                <a:avLst/>
              </a:prstGeom>
            </p:spPr>
          </p:pic>
          <p:cxnSp>
            <p:nvCxnSpPr>
              <p:cNvPr id="131" name="Straight Connector 130"/>
              <p:cNvCxnSpPr/>
              <p:nvPr/>
            </p:nvCxnSpPr>
            <p:spPr>
              <a:xfrm>
                <a:off x="4851015" y="2983456"/>
                <a:ext cx="310071" cy="0"/>
              </a:xfrm>
              <a:prstGeom prst="line">
                <a:avLst/>
              </a:prstGeom>
              <a:noFill/>
              <a:ln w="28575" cap="flat" cmpd="sng" algn="ctr">
                <a:solidFill>
                  <a:srgbClr val="0078D7"/>
                </a:solidFill>
                <a:prstDash val="solid"/>
                <a:headEnd type="none"/>
                <a:tailEnd type="none"/>
              </a:ln>
              <a:effectLst/>
            </p:spPr>
          </p:cxnSp>
          <p:cxnSp>
            <p:nvCxnSpPr>
              <p:cNvPr id="132" name="Straight Connector 131"/>
              <p:cNvCxnSpPr/>
              <p:nvPr/>
            </p:nvCxnSpPr>
            <p:spPr>
              <a:xfrm>
                <a:off x="4851015" y="2879896"/>
                <a:ext cx="187675" cy="0"/>
              </a:xfrm>
              <a:prstGeom prst="line">
                <a:avLst/>
              </a:prstGeom>
              <a:noFill/>
              <a:ln w="28575" cap="flat" cmpd="sng" algn="ctr">
                <a:solidFill>
                  <a:srgbClr val="0078D7"/>
                </a:solidFill>
                <a:prstDash val="solid"/>
                <a:headEnd type="none"/>
                <a:tailEnd type="none"/>
              </a:ln>
              <a:effectLst/>
            </p:spPr>
          </p:cxnSp>
          <p:cxnSp>
            <p:nvCxnSpPr>
              <p:cNvPr id="133" name="Straight Connector 132"/>
              <p:cNvCxnSpPr/>
              <p:nvPr/>
            </p:nvCxnSpPr>
            <p:spPr>
              <a:xfrm>
                <a:off x="4851015" y="2776336"/>
                <a:ext cx="250232" cy="0"/>
              </a:xfrm>
              <a:prstGeom prst="line">
                <a:avLst/>
              </a:prstGeom>
              <a:noFill/>
              <a:ln w="28575" cap="flat" cmpd="sng" algn="ctr">
                <a:solidFill>
                  <a:srgbClr val="0078D7"/>
                </a:solidFill>
                <a:prstDash val="solid"/>
                <a:headEnd type="none"/>
                <a:tailEnd type="none"/>
              </a:ln>
              <a:effectLst/>
            </p:spPr>
          </p:cxnSp>
          <p:cxnSp>
            <p:nvCxnSpPr>
              <p:cNvPr id="134" name="Straight Connector 133"/>
              <p:cNvCxnSpPr/>
              <p:nvPr/>
            </p:nvCxnSpPr>
            <p:spPr>
              <a:xfrm>
                <a:off x="4851015" y="2672776"/>
                <a:ext cx="310071" cy="0"/>
              </a:xfrm>
              <a:prstGeom prst="line">
                <a:avLst/>
              </a:prstGeom>
              <a:noFill/>
              <a:ln w="28575" cap="flat" cmpd="sng" algn="ctr">
                <a:solidFill>
                  <a:srgbClr val="0078D7"/>
                </a:solidFill>
                <a:prstDash val="solid"/>
                <a:headEnd type="none"/>
                <a:tailEnd type="none"/>
              </a:ln>
              <a:effectLst/>
            </p:spPr>
          </p:cxnSp>
          <p:pic>
            <p:nvPicPr>
              <p:cNvPr id="135" name="Picture 134"/>
              <p:cNvPicPr>
                <a:picLocks noChangeAspect="1"/>
              </p:cNvPicPr>
              <p:nvPr/>
            </p:nvPicPr>
            <p:blipFill>
              <a:blip r:embed="rId4"/>
              <a:stretch>
                <a:fillRect/>
              </a:stretch>
            </p:blipFill>
            <p:spPr>
              <a:xfrm>
                <a:off x="4719080" y="2629993"/>
                <a:ext cx="88238" cy="85565"/>
              </a:xfrm>
              <a:prstGeom prst="rect">
                <a:avLst/>
              </a:prstGeom>
            </p:spPr>
          </p:pic>
        </p:grpSp>
      </p:grpSp>
    </p:spTree>
    <p:extLst>
      <p:ext uri="{BB962C8B-B14F-4D97-AF65-F5344CB8AC3E}">
        <p14:creationId xmlns:p14="http://schemas.microsoft.com/office/powerpoint/2010/main" val="14125524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Group 183"/>
          <p:cNvGrpSpPr/>
          <p:nvPr/>
        </p:nvGrpSpPr>
        <p:grpSpPr>
          <a:xfrm>
            <a:off x="883" y="801"/>
            <a:ext cx="12434711" cy="1514760"/>
            <a:chOff x="0" y="305"/>
            <a:chExt cx="12436475" cy="1514975"/>
          </a:xfrm>
        </p:grpSpPr>
        <p:sp>
          <p:nvSpPr>
            <p:cNvPr id="185" name="Rectangle 184"/>
            <p:cNvSpPr/>
            <p:nvPr/>
          </p:nvSpPr>
          <p:spPr bwMode="auto">
            <a:xfrm>
              <a:off x="0" y="305"/>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p:cNvSpPr/>
            <p:nvPr/>
          </p:nvSpPr>
          <p:spPr bwMode="auto">
            <a:xfrm>
              <a:off x="634" y="1469560"/>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0" name="Title 974"/>
          <p:cNvSpPr txBox="1">
            <a:spLocks/>
          </p:cNvSpPr>
          <p:nvPr/>
        </p:nvSpPr>
        <p:spPr>
          <a:xfrm>
            <a:off x="634792" y="439345"/>
            <a:ext cx="11166892" cy="1096970"/>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VIRTUALIZATION BASED SECURITY </a:t>
            </a:r>
            <a:r>
              <a:rPr sz="3000" cap="all" spc="300">
                <a:solidFill>
                  <a:srgbClr val="0078D7"/>
                </a:solidFill>
                <a:latin typeface="Segoe UI Light" panose="020B0502040204020203" pitchFamily="34" charset="0"/>
                <a:cs typeface="Arial" panose="020B0604020202020204" pitchFamily="34" charset="0"/>
              </a:rPr>
              <a:t>Windows 10</a:t>
            </a:r>
          </a:p>
        </p:txBody>
      </p:sp>
      <p:grpSp>
        <p:nvGrpSpPr>
          <p:cNvPr id="3" name="Group 2"/>
          <p:cNvGrpSpPr/>
          <p:nvPr/>
        </p:nvGrpSpPr>
        <p:grpSpPr>
          <a:xfrm>
            <a:off x="2680149" y="1711898"/>
            <a:ext cx="6636379" cy="5098850"/>
            <a:chOff x="2680149" y="1711898"/>
            <a:chExt cx="6636379" cy="5098850"/>
          </a:xfrm>
        </p:grpSpPr>
        <p:sp>
          <p:nvSpPr>
            <p:cNvPr id="205" name="Rounded Rectangle 204"/>
            <p:cNvSpPr/>
            <p:nvPr/>
          </p:nvSpPr>
          <p:spPr>
            <a:xfrm>
              <a:off x="2680149" y="1711898"/>
              <a:ext cx="3424751" cy="321426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06" name="Rounded Rectangle 205"/>
            <p:cNvSpPr/>
            <p:nvPr/>
          </p:nvSpPr>
          <p:spPr>
            <a:xfrm>
              <a:off x="2798717" y="4129917"/>
              <a:ext cx="3176526"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grpSp>
          <p:nvGrpSpPr>
            <p:cNvPr id="207" name="Group 206"/>
            <p:cNvGrpSpPr/>
            <p:nvPr/>
          </p:nvGrpSpPr>
          <p:grpSpPr>
            <a:xfrm>
              <a:off x="2798716" y="1816058"/>
              <a:ext cx="3176527" cy="2262063"/>
              <a:chOff x="2743224" y="1979440"/>
              <a:chExt cx="3114525" cy="2054302"/>
            </a:xfrm>
          </p:grpSpPr>
          <p:sp>
            <p:nvSpPr>
              <p:cNvPr id="302" name="Rounded Rectangle 301"/>
              <p:cNvSpPr/>
              <p:nvPr/>
            </p:nvSpPr>
            <p:spPr>
              <a:xfrm>
                <a:off x="2743224" y="3298544"/>
                <a:ext cx="3114525" cy="735198"/>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03" name="Rounded Rectangle 302"/>
              <p:cNvSpPr/>
              <p:nvPr/>
            </p:nvSpPr>
            <p:spPr>
              <a:xfrm>
                <a:off x="2743224" y="1979440"/>
                <a:ext cx="3114524" cy="1283815"/>
              </a:xfrm>
              <a:prstGeom prst="roundRect">
                <a:avLst>
                  <a:gd name="adj" fmla="val 3177"/>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208" name="Rectangle 207"/>
            <p:cNvSpPr/>
            <p:nvPr/>
          </p:nvSpPr>
          <p:spPr bwMode="auto">
            <a:xfrm>
              <a:off x="3720186" y="4122562"/>
              <a:ext cx="2112486" cy="4719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Kernel</a:t>
              </a:r>
            </a:p>
          </p:txBody>
        </p:sp>
        <p:sp>
          <p:nvSpPr>
            <p:cNvPr id="209" name="Rectangle 208"/>
            <p:cNvSpPr/>
            <p:nvPr/>
          </p:nvSpPr>
          <p:spPr bwMode="auto">
            <a:xfrm>
              <a:off x="3720186" y="3281523"/>
              <a:ext cx="2112486" cy="790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Windows Platform Services</a:t>
              </a:r>
            </a:p>
          </p:txBody>
        </p:sp>
        <p:sp>
          <p:nvSpPr>
            <p:cNvPr id="213" name="Rectangle 212"/>
            <p:cNvSpPr/>
            <p:nvPr/>
          </p:nvSpPr>
          <p:spPr bwMode="auto">
            <a:xfrm>
              <a:off x="3720186" y="2335966"/>
              <a:ext cx="2112486" cy="3885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Apps</a:t>
              </a:r>
            </a:p>
          </p:txBody>
        </p:sp>
        <p:grpSp>
          <p:nvGrpSpPr>
            <p:cNvPr id="234" name="Group 233"/>
            <p:cNvGrpSpPr/>
            <p:nvPr/>
          </p:nvGrpSpPr>
          <p:grpSpPr>
            <a:xfrm>
              <a:off x="3145711" y="4234852"/>
              <a:ext cx="247330" cy="247330"/>
              <a:chOff x="4689206" y="4402092"/>
              <a:chExt cx="517572" cy="517572"/>
            </a:xfrm>
          </p:grpSpPr>
          <p:sp>
            <p:nvSpPr>
              <p:cNvPr id="293" name="Oval 292"/>
              <p:cNvSpPr/>
              <p:nvPr/>
            </p:nvSpPr>
            <p:spPr bwMode="auto">
              <a:xfrm>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p:cNvSpPr/>
              <p:nvPr/>
            </p:nvSpPr>
            <p:spPr bwMode="auto">
              <a:xfrm rot="2700000">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p:cNvSpPr/>
              <p:nvPr/>
            </p:nvSpPr>
            <p:spPr bwMode="auto">
              <a:xfrm rot="5400000">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Oval 295"/>
              <p:cNvSpPr/>
              <p:nvPr/>
            </p:nvSpPr>
            <p:spPr bwMode="auto">
              <a:xfrm rot="18900000" flipH="1">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Oval 296"/>
              <p:cNvSpPr/>
              <p:nvPr/>
            </p:nvSpPr>
            <p:spPr bwMode="auto">
              <a:xfrm>
                <a:off x="4908358" y="4623949"/>
                <a:ext cx="76506" cy="74999"/>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8" name="Oval 297"/>
              <p:cNvSpPr/>
              <p:nvPr/>
            </p:nvSpPr>
            <p:spPr bwMode="auto">
              <a:xfrm flipH="1">
                <a:off x="5073342" y="4476717"/>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Oval 298"/>
              <p:cNvSpPr/>
              <p:nvPr/>
            </p:nvSpPr>
            <p:spPr bwMode="auto">
              <a:xfrm flipH="1">
                <a:off x="5104227" y="4692906"/>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Oval 299"/>
              <p:cNvSpPr/>
              <p:nvPr/>
            </p:nvSpPr>
            <p:spPr bwMode="auto">
              <a:xfrm flipH="1">
                <a:off x="4893757" y="484389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Oval 300"/>
              <p:cNvSpPr/>
              <p:nvPr/>
            </p:nvSpPr>
            <p:spPr bwMode="auto">
              <a:xfrm flipH="1">
                <a:off x="4775940" y="453848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5" name="Picture 234"/>
            <p:cNvPicPr>
              <a:picLocks noChangeAspect="1"/>
            </p:cNvPicPr>
            <p:nvPr/>
          </p:nvPicPr>
          <p:blipFill rotWithShape="1">
            <a:blip r:embed="rId3"/>
            <a:srcRect r="77554"/>
            <a:stretch/>
          </p:blipFill>
          <p:spPr>
            <a:xfrm>
              <a:off x="3082855" y="3469320"/>
              <a:ext cx="373041" cy="370469"/>
            </a:xfrm>
            <a:prstGeom prst="rect">
              <a:avLst/>
            </a:prstGeom>
          </p:spPr>
        </p:pic>
        <p:grpSp>
          <p:nvGrpSpPr>
            <p:cNvPr id="236" name="Group 235"/>
            <p:cNvGrpSpPr/>
            <p:nvPr/>
          </p:nvGrpSpPr>
          <p:grpSpPr>
            <a:xfrm>
              <a:off x="3056926" y="2330605"/>
              <a:ext cx="450805" cy="401716"/>
              <a:chOff x="4719080" y="2629993"/>
              <a:chExt cx="442006" cy="393875"/>
            </a:xfrm>
          </p:grpSpPr>
          <p:pic>
            <p:nvPicPr>
              <p:cNvPr id="285" name="Picture 284"/>
              <p:cNvPicPr>
                <a:picLocks noChangeAspect="1"/>
              </p:cNvPicPr>
              <p:nvPr/>
            </p:nvPicPr>
            <p:blipFill>
              <a:blip r:embed="rId4"/>
              <a:stretch>
                <a:fillRect/>
              </a:stretch>
            </p:blipFill>
            <p:spPr>
              <a:xfrm>
                <a:off x="4719080" y="2938303"/>
                <a:ext cx="88238" cy="85565"/>
              </a:xfrm>
              <a:prstGeom prst="rect">
                <a:avLst/>
              </a:prstGeom>
            </p:spPr>
          </p:pic>
          <p:pic>
            <p:nvPicPr>
              <p:cNvPr id="286" name="Picture 285"/>
              <p:cNvPicPr>
                <a:picLocks noChangeAspect="1"/>
              </p:cNvPicPr>
              <p:nvPr/>
            </p:nvPicPr>
            <p:blipFill>
              <a:blip r:embed="rId4"/>
              <a:stretch>
                <a:fillRect/>
              </a:stretch>
            </p:blipFill>
            <p:spPr>
              <a:xfrm>
                <a:off x="4719080" y="2835533"/>
                <a:ext cx="88238" cy="85565"/>
              </a:xfrm>
              <a:prstGeom prst="rect">
                <a:avLst/>
              </a:prstGeom>
            </p:spPr>
          </p:pic>
          <p:pic>
            <p:nvPicPr>
              <p:cNvPr id="287" name="Picture 286"/>
              <p:cNvPicPr>
                <a:picLocks noChangeAspect="1"/>
              </p:cNvPicPr>
              <p:nvPr/>
            </p:nvPicPr>
            <p:blipFill>
              <a:blip r:embed="rId4"/>
              <a:stretch>
                <a:fillRect/>
              </a:stretch>
            </p:blipFill>
            <p:spPr>
              <a:xfrm>
                <a:off x="4719080" y="2732763"/>
                <a:ext cx="88238" cy="85565"/>
              </a:xfrm>
              <a:prstGeom prst="rect">
                <a:avLst/>
              </a:prstGeom>
            </p:spPr>
          </p:pic>
          <p:cxnSp>
            <p:nvCxnSpPr>
              <p:cNvPr id="288" name="Straight Connector 287"/>
              <p:cNvCxnSpPr/>
              <p:nvPr/>
            </p:nvCxnSpPr>
            <p:spPr>
              <a:xfrm>
                <a:off x="4851015" y="2983456"/>
                <a:ext cx="310071" cy="0"/>
              </a:xfrm>
              <a:prstGeom prst="line">
                <a:avLst/>
              </a:prstGeom>
              <a:noFill/>
              <a:ln w="28575" cap="flat" cmpd="sng" algn="ctr">
                <a:solidFill>
                  <a:srgbClr val="0078D7"/>
                </a:solidFill>
                <a:prstDash val="solid"/>
                <a:headEnd type="none"/>
                <a:tailEnd type="none"/>
              </a:ln>
              <a:effectLst/>
            </p:spPr>
          </p:cxnSp>
          <p:cxnSp>
            <p:nvCxnSpPr>
              <p:cNvPr id="289" name="Straight Connector 288"/>
              <p:cNvCxnSpPr/>
              <p:nvPr/>
            </p:nvCxnSpPr>
            <p:spPr>
              <a:xfrm>
                <a:off x="4851015" y="2879896"/>
                <a:ext cx="187675" cy="0"/>
              </a:xfrm>
              <a:prstGeom prst="line">
                <a:avLst/>
              </a:prstGeom>
              <a:noFill/>
              <a:ln w="28575" cap="flat" cmpd="sng" algn="ctr">
                <a:solidFill>
                  <a:srgbClr val="0078D7"/>
                </a:solidFill>
                <a:prstDash val="solid"/>
                <a:headEnd type="none"/>
                <a:tailEnd type="none"/>
              </a:ln>
              <a:effectLst/>
            </p:spPr>
          </p:cxnSp>
          <p:cxnSp>
            <p:nvCxnSpPr>
              <p:cNvPr id="290" name="Straight Connector 289"/>
              <p:cNvCxnSpPr/>
              <p:nvPr/>
            </p:nvCxnSpPr>
            <p:spPr>
              <a:xfrm>
                <a:off x="4851015" y="2776336"/>
                <a:ext cx="250232" cy="0"/>
              </a:xfrm>
              <a:prstGeom prst="line">
                <a:avLst/>
              </a:prstGeom>
              <a:noFill/>
              <a:ln w="28575" cap="flat" cmpd="sng" algn="ctr">
                <a:solidFill>
                  <a:srgbClr val="0078D7"/>
                </a:solidFill>
                <a:prstDash val="solid"/>
                <a:headEnd type="none"/>
                <a:tailEnd type="none"/>
              </a:ln>
              <a:effectLst/>
            </p:spPr>
          </p:cxnSp>
          <p:cxnSp>
            <p:nvCxnSpPr>
              <p:cNvPr id="291" name="Straight Connector 290"/>
              <p:cNvCxnSpPr/>
              <p:nvPr/>
            </p:nvCxnSpPr>
            <p:spPr>
              <a:xfrm>
                <a:off x="4851015" y="2672776"/>
                <a:ext cx="310071" cy="0"/>
              </a:xfrm>
              <a:prstGeom prst="line">
                <a:avLst/>
              </a:prstGeom>
              <a:noFill/>
              <a:ln w="28575" cap="flat" cmpd="sng" algn="ctr">
                <a:solidFill>
                  <a:srgbClr val="0078D7"/>
                </a:solidFill>
                <a:prstDash val="solid"/>
                <a:headEnd type="none"/>
                <a:tailEnd type="none"/>
              </a:ln>
              <a:effectLst/>
            </p:spPr>
          </p:cxnSp>
          <p:pic>
            <p:nvPicPr>
              <p:cNvPr id="292" name="Picture 291"/>
              <p:cNvPicPr>
                <a:picLocks noChangeAspect="1"/>
              </p:cNvPicPr>
              <p:nvPr/>
            </p:nvPicPr>
            <p:blipFill>
              <a:blip r:embed="rId4"/>
              <a:stretch>
                <a:fillRect/>
              </a:stretch>
            </p:blipFill>
            <p:spPr>
              <a:xfrm>
                <a:off x="4719080" y="2629993"/>
                <a:ext cx="88238" cy="85565"/>
              </a:xfrm>
              <a:prstGeom prst="rect">
                <a:avLst/>
              </a:prstGeom>
            </p:spPr>
          </p:pic>
        </p:grpSp>
        <p:sp>
          <p:nvSpPr>
            <p:cNvPr id="237" name="Rounded Rectangle 236"/>
            <p:cNvSpPr/>
            <p:nvPr/>
          </p:nvSpPr>
          <p:spPr>
            <a:xfrm>
              <a:off x="6785571" y="2417872"/>
              <a:ext cx="2530957" cy="249857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38" name="Rounded Rectangle 237"/>
            <p:cNvSpPr/>
            <p:nvPr/>
          </p:nvSpPr>
          <p:spPr>
            <a:xfrm>
              <a:off x="6880352" y="4129917"/>
              <a:ext cx="2340459"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39" name="Rectangle 238"/>
            <p:cNvSpPr/>
            <p:nvPr/>
          </p:nvSpPr>
          <p:spPr bwMode="auto">
            <a:xfrm>
              <a:off x="7559288" y="4172725"/>
              <a:ext cx="1556477" cy="3715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Kernel</a:t>
              </a:r>
            </a:p>
          </p:txBody>
        </p:sp>
        <p:sp>
          <p:nvSpPr>
            <p:cNvPr id="240" name="Rectangle 239"/>
            <p:cNvSpPr/>
            <p:nvPr/>
          </p:nvSpPr>
          <p:spPr bwMode="auto">
            <a:xfrm>
              <a:off x="6880352" y="4659982"/>
              <a:ext cx="2337769"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tabLst>
                  <a:tab pos="63145" algn="l"/>
                </a:tabLst>
                <a:defRPr/>
              </a:pPr>
              <a:r>
                <a:rPr kumimoji="0" lang="en-US" sz="1122" b="0" i="0" u="none" strike="noStrike" kern="0" cap="none" spc="0" normalizeH="0" baseline="0" noProof="0" dirty="0" err="1">
                  <a:ln>
                    <a:noFill/>
                  </a:ln>
                  <a:solidFill>
                    <a:srgbClr val="505050">
                      <a:lumMod val="60000"/>
                      <a:lumOff val="40000"/>
                    </a:srgbClr>
                  </a:solidFill>
                  <a:effectLst/>
                  <a:uLnTx/>
                  <a:uFillTx/>
                  <a:latin typeface="Segoe UI"/>
                  <a:ea typeface="Segoe UI" pitchFamily="34" charset="0"/>
                  <a:cs typeface="Segoe UI" pitchFamily="34" charset="0"/>
                </a:rPr>
                <a:t>SystemContainer</a:t>
              </a:r>
              <a:endParaRPr kumimoji="0" lang="en-US" sz="1122"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endParaRPr>
            </a:p>
          </p:txBody>
        </p:sp>
        <p:grpSp>
          <p:nvGrpSpPr>
            <p:cNvPr id="241" name="Group 240"/>
            <p:cNvGrpSpPr/>
            <p:nvPr/>
          </p:nvGrpSpPr>
          <p:grpSpPr>
            <a:xfrm>
              <a:off x="4300396" y="4923427"/>
              <a:ext cx="3835682" cy="632055"/>
              <a:chOff x="4274371" y="5085874"/>
              <a:chExt cx="3760814" cy="429060"/>
            </a:xfrm>
          </p:grpSpPr>
          <p:grpSp>
            <p:nvGrpSpPr>
              <p:cNvPr id="280" name="Group 279"/>
              <p:cNvGrpSpPr/>
              <p:nvPr/>
            </p:nvGrpSpPr>
            <p:grpSpPr>
              <a:xfrm>
                <a:off x="4274371" y="5085874"/>
                <a:ext cx="3760814" cy="274321"/>
                <a:chOff x="4274371" y="5085874"/>
                <a:chExt cx="3760814" cy="274321"/>
              </a:xfrm>
            </p:grpSpPr>
            <p:sp>
              <p:nvSpPr>
                <p:cNvPr id="282" name="Rectangle 281"/>
                <p:cNvSpPr/>
                <p:nvPr/>
              </p:nvSpPr>
              <p:spPr bwMode="auto">
                <a:xfrm>
                  <a:off x="4325198" y="5308264"/>
                  <a:ext cx="3657600" cy="51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ight Arrow 282"/>
                <p:cNvSpPr/>
                <p:nvPr/>
              </p:nvSpPr>
              <p:spPr>
                <a:xfrm rot="16200000">
                  <a:off x="4212631" y="5147614"/>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84" name="Right Arrow 283"/>
                <p:cNvSpPr/>
                <p:nvPr/>
              </p:nvSpPr>
              <p:spPr>
                <a:xfrm rot="16200000">
                  <a:off x="7822606" y="5147615"/>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281" name="Rectangle 280"/>
              <p:cNvSpPr/>
              <p:nvPr/>
            </p:nvSpPr>
            <p:spPr bwMode="auto">
              <a:xfrm>
                <a:off x="6123103" y="5316900"/>
                <a:ext cx="63352" cy="198034"/>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2" name="Group 241"/>
            <p:cNvGrpSpPr/>
            <p:nvPr/>
          </p:nvGrpSpPr>
          <p:grpSpPr>
            <a:xfrm>
              <a:off x="7045993" y="4234852"/>
              <a:ext cx="247330" cy="247330"/>
              <a:chOff x="4689142" y="4402014"/>
              <a:chExt cx="517565" cy="517563"/>
            </a:xfrm>
          </p:grpSpPr>
          <p:sp>
            <p:nvSpPr>
              <p:cNvPr id="271" name="Oval 270"/>
              <p:cNvSpPr/>
              <p:nvPr/>
            </p:nvSpPr>
            <p:spPr bwMode="auto">
              <a:xfrm>
                <a:off x="4888030" y="4402014"/>
                <a:ext cx="119786" cy="517563"/>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Oval 271"/>
              <p:cNvSpPr/>
              <p:nvPr/>
            </p:nvSpPr>
            <p:spPr bwMode="auto">
              <a:xfrm rot="2700000">
                <a:off x="4891503" y="4421815"/>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rot="5400000">
                <a:off x="4888032" y="4402013"/>
                <a:ext cx="119786" cy="517565"/>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rot="18900000" flipH="1">
                <a:off x="4891505" y="4421816"/>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Oval 274"/>
              <p:cNvSpPr/>
              <p:nvPr/>
            </p:nvSpPr>
            <p:spPr bwMode="auto">
              <a:xfrm>
                <a:off x="4908293" y="4623868"/>
                <a:ext cx="76505" cy="74998"/>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Oval 275"/>
              <p:cNvSpPr/>
              <p:nvPr/>
            </p:nvSpPr>
            <p:spPr bwMode="auto">
              <a:xfrm flipH="1">
                <a:off x="5073274" y="447664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flipH="1">
                <a:off x="5104157" y="4692828"/>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flipH="1">
                <a:off x="4893675" y="4843812"/>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Oval 278"/>
              <p:cNvSpPr/>
              <p:nvPr/>
            </p:nvSpPr>
            <p:spPr bwMode="auto">
              <a:xfrm flipH="1">
                <a:off x="4775940" y="453848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3" name="Rounded Rectangle 242"/>
            <p:cNvSpPr/>
            <p:nvPr/>
          </p:nvSpPr>
          <p:spPr>
            <a:xfrm>
              <a:off x="6880355" y="2505005"/>
              <a:ext cx="726765" cy="156405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44" name="Rounded Rectangle 243"/>
            <p:cNvSpPr/>
            <p:nvPr/>
          </p:nvSpPr>
          <p:spPr>
            <a:xfrm>
              <a:off x="7685850" y="2505005"/>
              <a:ext cx="726765" cy="156405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45" name="Rounded Rectangle 244"/>
            <p:cNvSpPr/>
            <p:nvPr/>
          </p:nvSpPr>
          <p:spPr>
            <a:xfrm>
              <a:off x="8491356" y="2505005"/>
              <a:ext cx="726765" cy="156405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46" name="Rectangle 245"/>
            <p:cNvSpPr/>
            <p:nvPr/>
          </p:nvSpPr>
          <p:spPr bwMode="auto">
            <a:xfrm rot="16200000">
              <a:off x="6763085" y="2670135"/>
              <a:ext cx="974668" cy="7140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err="1">
                  <a:ln>
                    <a:noFill/>
                  </a:ln>
                  <a:solidFill>
                    <a:srgbClr val="505050">
                      <a:lumMod val="60000"/>
                      <a:lumOff val="40000"/>
                    </a:srgbClr>
                  </a:solidFill>
                  <a:effectLst/>
                  <a:uLnTx/>
                  <a:uFillTx/>
                  <a:latin typeface="Segoe UI"/>
                  <a:ea typeface="Segoe UI" pitchFamily="34" charset="0"/>
                  <a:cs typeface="Segoe UI" pitchFamily="34" charset="0"/>
                </a:rPr>
                <a:t>Trustlet</a:t>
              </a: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 #1</a:t>
              </a:r>
            </a:p>
          </p:txBody>
        </p:sp>
        <p:sp>
          <p:nvSpPr>
            <p:cNvPr id="247" name="Rectangle 246"/>
            <p:cNvSpPr/>
            <p:nvPr/>
          </p:nvSpPr>
          <p:spPr bwMode="auto">
            <a:xfrm rot="16200000">
              <a:off x="7558417"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err="1">
                  <a:ln>
                    <a:noFill/>
                  </a:ln>
                  <a:solidFill>
                    <a:srgbClr val="505050">
                      <a:lumMod val="60000"/>
                      <a:lumOff val="40000"/>
                    </a:srgbClr>
                  </a:solidFill>
                  <a:effectLst/>
                  <a:uLnTx/>
                  <a:uFillTx/>
                  <a:latin typeface="Segoe UI"/>
                  <a:ea typeface="Segoe UI" pitchFamily="34" charset="0"/>
                  <a:cs typeface="Segoe UI" pitchFamily="34" charset="0"/>
                </a:rPr>
                <a:t>Trustlet</a:t>
              </a: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 #2</a:t>
              </a:r>
            </a:p>
          </p:txBody>
        </p:sp>
        <p:sp>
          <p:nvSpPr>
            <p:cNvPr id="248" name="Rectangle 247"/>
            <p:cNvSpPr/>
            <p:nvPr/>
          </p:nvSpPr>
          <p:spPr bwMode="auto">
            <a:xfrm rot="16200000">
              <a:off x="8363462"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err="1">
                  <a:ln>
                    <a:noFill/>
                  </a:ln>
                  <a:solidFill>
                    <a:srgbClr val="505050">
                      <a:lumMod val="60000"/>
                      <a:lumOff val="40000"/>
                    </a:srgbClr>
                  </a:solidFill>
                  <a:effectLst/>
                  <a:uLnTx/>
                  <a:uFillTx/>
                  <a:latin typeface="Segoe UI"/>
                  <a:ea typeface="Segoe UI" pitchFamily="34" charset="0"/>
                  <a:cs typeface="Segoe UI" pitchFamily="34" charset="0"/>
                </a:rPr>
                <a:t>Trustlet</a:t>
              </a: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 #3</a:t>
              </a:r>
            </a:p>
          </p:txBody>
        </p:sp>
        <p:grpSp>
          <p:nvGrpSpPr>
            <p:cNvPr id="249" name="Group 248"/>
            <p:cNvGrpSpPr/>
            <p:nvPr/>
          </p:nvGrpSpPr>
          <p:grpSpPr>
            <a:xfrm>
              <a:off x="7144138" y="3673840"/>
              <a:ext cx="1792460" cy="232502"/>
              <a:chOff x="7003827" y="3586804"/>
              <a:chExt cx="1757473" cy="227964"/>
            </a:xfrm>
          </p:grpSpPr>
          <p:sp>
            <p:nvSpPr>
              <p:cNvPr id="261" name="Freeform 79"/>
              <p:cNvSpPr>
                <a:spLocks/>
              </p:cNvSpPr>
              <p:nvPr/>
            </p:nvSpPr>
            <p:spPr bwMode="auto">
              <a:xfrm>
                <a:off x="7003827"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2" name="Freeform 80"/>
              <p:cNvSpPr>
                <a:spLocks/>
              </p:cNvSpPr>
              <p:nvPr/>
            </p:nvSpPr>
            <p:spPr bwMode="auto">
              <a:xfrm>
                <a:off x="7026762"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3" name="Freeform 81"/>
              <p:cNvSpPr>
                <a:spLocks/>
              </p:cNvSpPr>
              <p:nvPr/>
            </p:nvSpPr>
            <p:spPr bwMode="auto">
              <a:xfrm>
                <a:off x="7055733"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4" name="Freeform 79"/>
              <p:cNvSpPr>
                <a:spLocks/>
              </p:cNvSpPr>
              <p:nvPr/>
            </p:nvSpPr>
            <p:spPr bwMode="auto">
              <a:xfrm>
                <a:off x="7792020"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5" name="Freeform 80"/>
              <p:cNvSpPr>
                <a:spLocks/>
              </p:cNvSpPr>
              <p:nvPr/>
            </p:nvSpPr>
            <p:spPr bwMode="auto">
              <a:xfrm>
                <a:off x="7814955"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6" name="Freeform 81"/>
              <p:cNvSpPr>
                <a:spLocks/>
              </p:cNvSpPr>
              <p:nvPr/>
            </p:nvSpPr>
            <p:spPr bwMode="auto">
              <a:xfrm>
                <a:off x="7843926"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67" name="Group 266"/>
              <p:cNvGrpSpPr/>
              <p:nvPr/>
            </p:nvGrpSpPr>
            <p:grpSpPr>
              <a:xfrm>
                <a:off x="8577833" y="3586804"/>
                <a:ext cx="183467" cy="216057"/>
                <a:chOff x="1746244" y="6292858"/>
                <a:chExt cx="241299" cy="284163"/>
              </a:xfrm>
            </p:grpSpPr>
            <p:sp>
              <p:nvSpPr>
                <p:cNvPr id="268" name="Freeform 79"/>
                <p:cNvSpPr>
                  <a:spLocks/>
                </p:cNvSpPr>
                <p:nvPr/>
              </p:nvSpPr>
              <p:spPr bwMode="auto">
                <a:xfrm>
                  <a:off x="1746244" y="6292858"/>
                  <a:ext cx="241299"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9" name="Freeform 80"/>
                <p:cNvSpPr>
                  <a:spLocks/>
                </p:cNvSpPr>
                <p:nvPr/>
              </p:nvSpPr>
              <p:spPr bwMode="auto">
                <a:xfrm>
                  <a:off x="1776409" y="6321442"/>
                  <a:ext cx="153987"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0" name="Freeform 81"/>
                <p:cNvSpPr>
                  <a:spLocks/>
                </p:cNvSpPr>
                <p:nvPr/>
              </p:nvSpPr>
              <p:spPr bwMode="auto">
                <a:xfrm>
                  <a:off x="1814512" y="6351588"/>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250" name="Group 249"/>
            <p:cNvGrpSpPr/>
            <p:nvPr/>
          </p:nvGrpSpPr>
          <p:grpSpPr>
            <a:xfrm>
              <a:off x="6144638" y="3772236"/>
              <a:ext cx="594302" cy="317526"/>
              <a:chOff x="3723971" y="2509717"/>
              <a:chExt cx="981744" cy="322495"/>
            </a:xfrm>
            <a:solidFill>
              <a:srgbClr val="969696"/>
            </a:solidFill>
          </p:grpSpPr>
          <p:sp>
            <p:nvSpPr>
              <p:cNvPr id="259" name="Right Arrow 258"/>
              <p:cNvSpPr/>
              <p:nvPr/>
            </p:nvSpPr>
            <p:spPr>
              <a:xfrm>
                <a:off x="3723971" y="250971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BFBFBF"/>
                  </a:solidFill>
                  <a:effectLst/>
                  <a:uLnTx/>
                  <a:uFillTx/>
                  <a:latin typeface="Segoe UI"/>
                  <a:ea typeface="+mn-ea"/>
                  <a:cs typeface="+mn-cs"/>
                </a:endParaRPr>
              </a:p>
            </p:txBody>
          </p:sp>
          <p:sp>
            <p:nvSpPr>
              <p:cNvPr id="260" name="Right Arrow 259"/>
              <p:cNvSpPr/>
              <p:nvPr/>
            </p:nvSpPr>
            <p:spPr>
              <a:xfrm rot="10800000">
                <a:off x="3723971" y="266630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BFBFBF"/>
                  </a:solidFill>
                  <a:effectLst/>
                  <a:uLnTx/>
                  <a:uFillTx/>
                  <a:latin typeface="Segoe UI"/>
                  <a:ea typeface="+mn-ea"/>
                  <a:cs typeface="+mn-cs"/>
                </a:endParaRPr>
              </a:p>
            </p:txBody>
          </p:sp>
        </p:grpSp>
        <p:sp>
          <p:nvSpPr>
            <p:cNvPr id="251" name="Rounded Rectangle 250"/>
            <p:cNvSpPr/>
            <p:nvPr/>
          </p:nvSpPr>
          <p:spPr>
            <a:xfrm flipH="1" flipV="1">
              <a:off x="4842647" y="5569271"/>
              <a:ext cx="2782267" cy="1142439"/>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52" name="Rectangle 251"/>
            <p:cNvSpPr/>
            <p:nvPr/>
          </p:nvSpPr>
          <p:spPr bwMode="auto">
            <a:xfrm>
              <a:off x="4918125" y="6617802"/>
              <a:ext cx="681615" cy="192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8287" marR="0" lvl="0" indent="0" defTabSz="932293" eaLnBrk="1" fontAlgn="base" latinLnBrk="0" hangingPunct="1">
                <a:lnSpc>
                  <a:spcPct val="90000"/>
                </a:lnSpc>
                <a:spcBef>
                  <a:spcPct val="0"/>
                </a:spcBef>
                <a:spcAft>
                  <a:spcPct val="0"/>
                </a:spcAft>
                <a:buClrTx/>
                <a:buSzTx/>
                <a:buFontTx/>
                <a:buNone/>
                <a:tabLst>
                  <a:tab pos="63145" algn="l"/>
                </a:tabLst>
                <a:defRPr/>
              </a:pPr>
              <a:r>
                <a:rPr kumimoji="0" lang="en-US" sz="91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Hypervisor</a:t>
              </a:r>
            </a:p>
          </p:txBody>
        </p:sp>
        <p:grpSp>
          <p:nvGrpSpPr>
            <p:cNvPr id="253" name="Group 252"/>
            <p:cNvGrpSpPr/>
            <p:nvPr/>
          </p:nvGrpSpPr>
          <p:grpSpPr>
            <a:xfrm>
              <a:off x="5853797" y="5717572"/>
              <a:ext cx="728882" cy="540077"/>
              <a:chOff x="6611938" y="6832601"/>
              <a:chExt cx="263525" cy="195263"/>
            </a:xfrm>
          </p:grpSpPr>
          <p:sp>
            <p:nvSpPr>
              <p:cNvPr id="255" name="Freeform 8"/>
              <p:cNvSpPr>
                <a:spLocks/>
              </p:cNvSpPr>
              <p:nvPr/>
            </p:nvSpPr>
            <p:spPr bwMode="auto">
              <a:xfrm>
                <a:off x="6691313"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6" name="Line 54"/>
              <p:cNvSpPr>
                <a:spLocks noChangeShapeType="1"/>
              </p:cNvSpPr>
              <p:nvPr/>
            </p:nvSpPr>
            <p:spPr bwMode="auto">
              <a:xfrm>
                <a:off x="6653213"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7" name="Rectangle 56"/>
              <p:cNvSpPr>
                <a:spLocks noChangeArrowheads="1"/>
              </p:cNvSpPr>
              <p:nvPr/>
            </p:nvSpPr>
            <p:spPr bwMode="auto">
              <a:xfrm>
                <a:off x="6645276"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8" name="Freeform 57"/>
              <p:cNvSpPr>
                <a:spLocks/>
              </p:cNvSpPr>
              <p:nvPr/>
            </p:nvSpPr>
            <p:spPr bwMode="auto">
              <a:xfrm>
                <a:off x="6611938"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54" name="Rectangle 253"/>
            <p:cNvSpPr/>
            <p:nvPr/>
          </p:nvSpPr>
          <p:spPr bwMode="auto">
            <a:xfrm>
              <a:off x="5596503" y="6312352"/>
              <a:ext cx="1243471" cy="2615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Device Hardware</a:t>
              </a:r>
            </a:p>
          </p:txBody>
        </p:sp>
        <p:sp>
          <p:nvSpPr>
            <p:cNvPr id="85" name="Rectangle 84"/>
            <p:cNvSpPr/>
            <p:nvPr/>
          </p:nvSpPr>
          <p:spPr bwMode="auto">
            <a:xfrm>
              <a:off x="3286996" y="4659982"/>
              <a:ext cx="2199966"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tabLst>
                  <a:tab pos="63145" algn="l"/>
                </a:tabLst>
                <a:defRPr/>
              </a:pPr>
              <a:r>
                <a:rPr lang="en-US" sz="1122" kern="0" dirty="0">
                  <a:solidFill>
                    <a:srgbClr val="505050">
                      <a:lumMod val="60000"/>
                      <a:lumOff val="40000"/>
                    </a:srgbClr>
                  </a:solidFill>
                  <a:latin typeface="Segoe UI"/>
                  <a:ea typeface="Segoe UI" pitchFamily="34" charset="0"/>
                  <a:cs typeface="Segoe UI" pitchFamily="34" charset="0"/>
                </a:rPr>
                <a:t>Windows Operating System</a:t>
              </a:r>
            </a:p>
          </p:txBody>
        </p:sp>
        <p:sp>
          <p:nvSpPr>
            <p:cNvPr id="86" name="Rectangle 85"/>
            <p:cNvSpPr/>
            <p:nvPr/>
          </p:nvSpPr>
          <p:spPr bwMode="auto">
            <a:xfrm>
              <a:off x="6291837" y="5338609"/>
              <a:ext cx="1790811"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defRPr/>
              </a:pPr>
              <a:r>
                <a:rPr lang="en-US" sz="1122" kern="0" dirty="0">
                  <a:solidFill>
                    <a:srgbClr val="505050">
                      <a:lumMod val="60000"/>
                      <a:lumOff val="40000"/>
                    </a:srgbClr>
                  </a:solidFill>
                  <a:latin typeface="Segoe UI"/>
                  <a:ea typeface="Segoe UI" pitchFamily="34" charset="0"/>
                  <a:cs typeface="Segoe UI" pitchFamily="34" charset="0"/>
                </a:rPr>
                <a:t>Hyper-V</a:t>
              </a:r>
            </a:p>
          </p:txBody>
        </p:sp>
        <p:sp>
          <p:nvSpPr>
            <p:cNvPr id="88" name="Rectangle 87"/>
            <p:cNvSpPr/>
            <p:nvPr/>
          </p:nvSpPr>
          <p:spPr bwMode="auto">
            <a:xfrm>
              <a:off x="4358245" y="5338609"/>
              <a:ext cx="1786392"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defRPr/>
              </a:pPr>
              <a:r>
                <a:rPr lang="en-US" sz="1122" kern="0" dirty="0">
                  <a:solidFill>
                    <a:srgbClr val="505050">
                      <a:lumMod val="60000"/>
                      <a:lumOff val="40000"/>
                    </a:srgbClr>
                  </a:solidFill>
                  <a:latin typeface="Segoe UI"/>
                  <a:ea typeface="Segoe UI" pitchFamily="34" charset="0"/>
                  <a:cs typeface="Segoe UI" pitchFamily="34" charset="0"/>
                </a:rPr>
                <a:t>Hyper-V</a:t>
              </a:r>
            </a:p>
          </p:txBody>
        </p:sp>
      </p:grpSp>
    </p:spTree>
    <p:extLst>
      <p:ext uri="{BB962C8B-B14F-4D97-AF65-F5344CB8AC3E}">
        <p14:creationId xmlns:p14="http://schemas.microsoft.com/office/powerpoint/2010/main" val="10170765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p:cNvSpPr>
          <p:nvPr/>
        </p:nvSpPr>
        <p:spPr>
          <a:xfrm>
            <a:off x="1323135" y="378100"/>
            <a:ext cx="9790205" cy="917314"/>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sz="3599" cap="all" spc="300">
                <a:ln w="3175">
                  <a:noFill/>
                </a:ln>
                <a:solidFill>
                  <a:srgbClr val="0078D7"/>
                </a:solidFill>
                <a:ea typeface="+mn-ea"/>
                <a:cs typeface="Arial" panose="020B0604020202020204" pitchFamily="34" charset="0"/>
              </a:rPr>
              <a:t>The </a:t>
            </a:r>
            <a:r>
              <a:rPr sz="3599" cap="all" spc="300">
                <a:ln w="3175">
                  <a:noFill/>
                </a:ln>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Windows 10 </a:t>
            </a:r>
            <a:r>
              <a:rPr sz="3599" cap="all" spc="300">
                <a:ln w="3175">
                  <a:noFill/>
                </a:ln>
                <a:solidFill>
                  <a:srgbClr val="0078D7"/>
                </a:solidFill>
                <a:ea typeface="+mn-ea"/>
                <a:cs typeface="Arial" panose="020B0604020202020204" pitchFamily="34" charset="0"/>
              </a:rPr>
              <a:t>Defense Stack</a:t>
            </a:r>
            <a:endParaRPr sz="3599" cap="all" spc="300">
              <a:ln w="3175">
                <a:noFill/>
              </a:ln>
              <a:solidFill>
                <a:srgbClr val="FFC000"/>
              </a:solidFill>
              <a:ea typeface="+mn-ea"/>
              <a:cs typeface="Arial" panose="020B0604020202020204" pitchFamily="34" charset="0"/>
            </a:endParaRPr>
          </a:p>
        </p:txBody>
      </p:sp>
      <p:sp>
        <p:nvSpPr>
          <p:cNvPr id="204" name="Rectangle 203" descr="Bounce Left:  Rectangle 17"/>
          <p:cNvSpPr/>
          <p:nvPr/>
        </p:nvSpPr>
        <p:spPr bwMode="auto">
          <a:xfrm>
            <a:off x="1517" y="6948316"/>
            <a:ext cx="12434076" cy="45713"/>
          </a:xfrm>
          <a:prstGeom prst="rect">
            <a:avLst/>
          </a:prstGeom>
          <a:solidFill>
            <a:srgbClr val="0078D7"/>
          </a:solidFill>
          <a:ln w="63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6" name="TextBox 205"/>
          <p:cNvSpPr txBox="1"/>
          <p:nvPr/>
        </p:nvSpPr>
        <p:spPr>
          <a:xfrm>
            <a:off x="4492014" y="1337853"/>
            <a:ext cx="3452449" cy="351472"/>
          </a:xfrm>
          <a:prstGeom prst="rect">
            <a:avLst/>
          </a:prstGeom>
        </p:spPr>
        <p:txBody>
          <a:bodyPr vert="horz" wrap="none" lIns="93247" tIns="93247" rIns="93247" bIns="93247" rtlCol="0" anchor="ctr">
            <a:noAutofit/>
          </a:bodyPr>
          <a:lstStyle/>
          <a:p>
            <a:pPr algn="ctr" defTabSz="950844">
              <a:lnSpc>
                <a:spcPct val="90000"/>
              </a:lnSpc>
              <a:spcAft>
                <a:spcPts val="612"/>
              </a:spcAft>
              <a:defRPr/>
            </a:pPr>
            <a:r>
              <a:rPr lang="en-US" sz="2000" dirty="0">
                <a:solidFill>
                  <a:srgbClr val="0078D7"/>
                </a:solidFill>
                <a:latin typeface="Calibri Light" panose="020F0302020204030204"/>
                <a:ea typeface="Segoe UI" pitchFamily="34" charset="0"/>
                <a:cs typeface="Segoe UI Semibold" panose="020B0702040204020203" pitchFamily="34" charset="0"/>
              </a:rPr>
              <a:t>PROTECT, DETECT &amp; RESPOND</a:t>
            </a:r>
          </a:p>
        </p:txBody>
      </p:sp>
      <p:grpSp>
        <p:nvGrpSpPr>
          <p:cNvPr id="207" name="Group 206"/>
          <p:cNvGrpSpPr/>
          <p:nvPr/>
        </p:nvGrpSpPr>
        <p:grpSpPr>
          <a:xfrm>
            <a:off x="1031582" y="2009563"/>
            <a:ext cx="8292062" cy="253160"/>
            <a:chOff x="1030845" y="2163717"/>
            <a:chExt cx="8293239" cy="253196"/>
          </a:xfrm>
        </p:grpSpPr>
        <p:sp>
          <p:nvSpPr>
            <p:cNvPr id="208" name="TextBox 207"/>
            <p:cNvSpPr txBox="1"/>
            <p:nvPr/>
          </p:nvSpPr>
          <p:spPr>
            <a:xfrm>
              <a:off x="1030845" y="2163717"/>
              <a:ext cx="8293239" cy="253196"/>
            </a:xfrm>
            <a:prstGeom prst="rect">
              <a:avLst/>
            </a:prstGeom>
          </p:spPr>
          <p:txBody>
            <a:bodyPr vert="horz" wrap="none" lIns="93247" tIns="93247" rIns="93247" bIns="93247" rtlCol="0" anchor="ctr">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199" b="0" i="0" u="none" strike="noStrike" kern="0" cap="none" spc="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t>PRE-BREACH</a:t>
              </a:r>
            </a:p>
          </p:txBody>
        </p:sp>
        <p:cxnSp>
          <p:nvCxnSpPr>
            <p:cNvPr id="209" name="Straight Arrow Connector 208"/>
            <p:cNvCxnSpPr/>
            <p:nvPr/>
          </p:nvCxnSpPr>
          <p:spPr>
            <a:xfrm>
              <a:off x="1031449" y="2388446"/>
              <a:ext cx="8292635" cy="0"/>
            </a:xfrm>
            <a:prstGeom prst="straightConnector1">
              <a:avLst/>
            </a:prstGeom>
            <a:noFill/>
            <a:ln w="38100" cap="flat" cmpd="sng" algn="ctr">
              <a:solidFill>
                <a:srgbClr val="737373"/>
              </a:solidFill>
              <a:prstDash val="solid"/>
              <a:miter lim="800000"/>
              <a:headEnd type="none"/>
              <a:tailEnd type="triangle"/>
            </a:ln>
            <a:effectLst/>
          </p:spPr>
        </p:cxnSp>
      </p:grpSp>
      <p:grpSp>
        <p:nvGrpSpPr>
          <p:cNvPr id="210" name="Group 209"/>
          <p:cNvGrpSpPr/>
          <p:nvPr/>
        </p:nvGrpSpPr>
        <p:grpSpPr>
          <a:xfrm>
            <a:off x="9348345" y="2009563"/>
            <a:ext cx="2162125" cy="253160"/>
            <a:chOff x="9165011" y="1970338"/>
            <a:chExt cx="2119923" cy="248219"/>
          </a:xfrm>
        </p:grpSpPr>
        <p:cxnSp>
          <p:nvCxnSpPr>
            <p:cNvPr id="211" name="Straight Arrow Connector 210"/>
            <p:cNvCxnSpPr/>
            <p:nvPr/>
          </p:nvCxnSpPr>
          <p:spPr>
            <a:xfrm>
              <a:off x="9165011" y="2190650"/>
              <a:ext cx="2119923" cy="0"/>
            </a:xfrm>
            <a:prstGeom prst="straightConnector1">
              <a:avLst/>
            </a:prstGeom>
            <a:noFill/>
            <a:ln w="38100" cap="flat" cmpd="sng" algn="ctr">
              <a:solidFill>
                <a:srgbClr val="333333"/>
              </a:solidFill>
              <a:prstDash val="solid"/>
              <a:miter lim="800000"/>
              <a:headEnd type="none"/>
              <a:tailEnd type="triangle"/>
            </a:ln>
            <a:effectLst/>
          </p:spPr>
        </p:cxnSp>
        <p:sp>
          <p:nvSpPr>
            <p:cNvPr id="212" name="TextBox 211"/>
            <p:cNvSpPr txBox="1"/>
            <p:nvPr/>
          </p:nvSpPr>
          <p:spPr>
            <a:xfrm>
              <a:off x="9300056" y="1970338"/>
              <a:ext cx="1897543" cy="248219"/>
            </a:xfrm>
            <a:prstGeom prst="rect">
              <a:avLst/>
            </a:prstGeom>
          </p:spPr>
          <p:txBody>
            <a:bodyPr vert="horz" wrap="none" lIns="93247" tIns="93247" rIns="93247" bIns="93247" rtlCol="0" anchor="ctr">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199" b="0" i="0" u="none" strike="noStrike" kern="0" cap="none" spc="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t>POST-BREACH</a:t>
              </a:r>
            </a:p>
          </p:txBody>
        </p:sp>
      </p:grpSp>
      <p:grpSp>
        <p:nvGrpSpPr>
          <p:cNvPr id="213" name="Group 212"/>
          <p:cNvGrpSpPr/>
          <p:nvPr/>
        </p:nvGrpSpPr>
        <p:grpSpPr>
          <a:xfrm>
            <a:off x="9478390" y="2450700"/>
            <a:ext cx="1998809" cy="3835405"/>
            <a:chOff x="9292518" y="2402866"/>
            <a:chExt cx="1959795" cy="3760542"/>
          </a:xfrm>
        </p:grpSpPr>
        <p:sp>
          <p:nvSpPr>
            <p:cNvPr id="214" name="Rectangle 213"/>
            <p:cNvSpPr/>
            <p:nvPr/>
          </p:nvSpPr>
          <p:spPr bwMode="auto">
            <a:xfrm>
              <a:off x="9292518" y="2402866"/>
              <a:ext cx="1959795" cy="3760542"/>
            </a:xfrm>
            <a:prstGeom prst="rect">
              <a:avLst/>
            </a:prstGeom>
            <a:solidFill>
              <a:srgbClr val="D7D7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lumMod val="65000"/>
                  </a:prstClr>
                </a:solidFill>
                <a:effectLst/>
                <a:uLnTx/>
                <a:uFillTx/>
                <a:latin typeface="Calibri" panose="020F0502020204030204"/>
                <a:ea typeface="Segoe UI" pitchFamily="34" charset="0"/>
                <a:cs typeface="Segoe UI" pitchFamily="34" charset="0"/>
              </a:endParaRPr>
            </a:p>
          </p:txBody>
        </p:sp>
        <p:sp>
          <p:nvSpPr>
            <p:cNvPr id="215" name="Rectangle 214"/>
            <p:cNvSpPr/>
            <p:nvPr/>
          </p:nvSpPr>
          <p:spPr>
            <a:xfrm>
              <a:off x="9414785" y="4561131"/>
              <a:ext cx="1715260"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Conditional Access</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Windows Defender ATP</a:t>
              </a:r>
            </a:p>
          </p:txBody>
        </p:sp>
        <p:sp>
          <p:nvSpPr>
            <p:cNvPr id="216" name="TextBox 215"/>
            <p:cNvSpPr txBox="1"/>
            <p:nvPr/>
          </p:nvSpPr>
          <p:spPr>
            <a:xfrm>
              <a:off x="9308568" y="2691403"/>
              <a:ext cx="1927694" cy="594499"/>
            </a:xfrm>
            <a:prstGeom prst="rect">
              <a:avLst/>
            </a:prstGeom>
          </p:spPr>
          <p:txBody>
            <a:bodyPr vert="horz" wrap="square" lIns="93247" tIns="93247" rIns="93247" bIns="93247" rtlCol="0" anchor="ctr">
              <a:noAutofit/>
            </a:bodyPr>
            <a:lstStyle/>
            <a:p>
              <a:pPr marL="0" marR="0" lvl="0" indent="0" algn="ctr" defTabSz="913834"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prstClr val="white">
                      <a:lumMod val="65000"/>
                    </a:prstClr>
                  </a:solidFill>
                  <a:effectLst/>
                  <a:uLnTx/>
                  <a:uFillTx/>
                  <a:latin typeface="Segoe UI Semibold" panose="020B0702040204020203" pitchFamily="34" charset="0"/>
                  <a:ea typeface="Segoe UI" pitchFamily="34" charset="0"/>
                  <a:cs typeface="Segoe UI Semibold" panose="020B0702040204020203" pitchFamily="34" charset="0"/>
                </a:rPr>
                <a:t>Breach detection investigation &amp; response</a:t>
              </a:r>
            </a:p>
          </p:txBody>
        </p:sp>
        <p:grpSp>
          <p:nvGrpSpPr>
            <p:cNvPr id="217" name="Group 216"/>
            <p:cNvGrpSpPr/>
            <p:nvPr/>
          </p:nvGrpSpPr>
          <p:grpSpPr>
            <a:xfrm>
              <a:off x="9921780" y="3594953"/>
              <a:ext cx="701271" cy="701271"/>
              <a:chOff x="9921780" y="3594953"/>
              <a:chExt cx="701271" cy="701271"/>
            </a:xfrm>
          </p:grpSpPr>
          <p:sp>
            <p:nvSpPr>
              <p:cNvPr id="218" name="Oval 217"/>
              <p:cNvSpPr/>
              <p:nvPr/>
            </p:nvSpPr>
            <p:spPr bwMode="auto">
              <a:xfrm>
                <a:off x="9921780" y="3594953"/>
                <a:ext cx="701271" cy="701271"/>
              </a:xfrm>
              <a:prstGeom prst="ellipse">
                <a:avLst/>
              </a:prstGeom>
              <a:solidFill>
                <a:srgbClr val="0078D7">
                  <a:alpha val="47843"/>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lumMod val="65000"/>
                    </a:prstClr>
                  </a:solidFill>
                  <a:effectLst/>
                  <a:uLnTx/>
                  <a:uFillTx/>
                  <a:latin typeface="Calibri" panose="020F0502020204030204"/>
                  <a:ea typeface="Segoe UI" pitchFamily="34" charset="0"/>
                  <a:cs typeface="Segoe UI" pitchFamily="34" charset="0"/>
                </a:endParaRPr>
              </a:p>
            </p:txBody>
          </p:sp>
          <p:sp>
            <p:nvSpPr>
              <p:cNvPr id="219" name="Freeform 177"/>
              <p:cNvSpPr>
                <a:spLocks/>
              </p:cNvSpPr>
              <p:nvPr/>
            </p:nvSpPr>
            <p:spPr bwMode="auto">
              <a:xfrm>
                <a:off x="10153060" y="3753005"/>
                <a:ext cx="238711" cy="385166"/>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11113"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65000"/>
                    </a:prstClr>
                  </a:solidFill>
                  <a:effectLst/>
                  <a:uLnTx/>
                  <a:uFillTx/>
                  <a:latin typeface="Calibri" panose="020F0502020204030204"/>
                </a:endParaRPr>
              </a:p>
            </p:txBody>
          </p:sp>
        </p:grpSp>
      </p:grpSp>
      <p:grpSp>
        <p:nvGrpSpPr>
          <p:cNvPr id="220" name="Group 219"/>
          <p:cNvGrpSpPr/>
          <p:nvPr/>
        </p:nvGrpSpPr>
        <p:grpSpPr>
          <a:xfrm>
            <a:off x="1031582" y="2450700"/>
            <a:ext cx="1998809" cy="3835405"/>
            <a:chOff x="1010582" y="2402866"/>
            <a:chExt cx="1959795" cy="3760542"/>
          </a:xfrm>
        </p:grpSpPr>
        <p:sp>
          <p:nvSpPr>
            <p:cNvPr id="221" name="Rectangle 220"/>
            <p:cNvSpPr/>
            <p:nvPr/>
          </p:nvSpPr>
          <p:spPr bwMode="auto">
            <a:xfrm>
              <a:off x="1010582" y="2402866"/>
              <a:ext cx="1959795" cy="3760542"/>
            </a:xfrm>
            <a:prstGeom prst="rect">
              <a:avLst/>
            </a:prstGeom>
            <a:solidFill>
              <a:srgbClr val="FBFBF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lumMod val="65000"/>
                  </a:prstClr>
                </a:solidFill>
                <a:effectLst/>
                <a:uLnTx/>
                <a:uFillTx/>
                <a:latin typeface="Calibri" panose="020F0502020204030204"/>
                <a:ea typeface="Segoe UI" pitchFamily="34" charset="0"/>
                <a:cs typeface="Segoe UI" pitchFamily="34" charset="0"/>
              </a:endParaRPr>
            </a:p>
          </p:txBody>
        </p:sp>
        <p:sp>
          <p:nvSpPr>
            <p:cNvPr id="222" name="TextBox 221"/>
            <p:cNvSpPr txBox="1"/>
            <p:nvPr/>
          </p:nvSpPr>
          <p:spPr>
            <a:xfrm>
              <a:off x="1154310" y="2691403"/>
              <a:ext cx="1672338"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prstClr val="white">
                      <a:lumMod val="65000"/>
                    </a:prstClr>
                  </a:solidFill>
                  <a:effectLst/>
                  <a:uLnTx/>
                  <a:uFillTx/>
                  <a:latin typeface="Segoe UI Semibold" panose="020B0702040204020203" pitchFamily="34" charset="0"/>
                  <a:ea typeface="Segoe UI" pitchFamily="34" charset="0"/>
                  <a:cs typeface="Segoe UI Semibold" panose="020B0702040204020203" pitchFamily="34" charset="0"/>
                </a:rPr>
                <a:t>Device protection</a:t>
              </a:r>
            </a:p>
          </p:txBody>
        </p:sp>
        <p:sp>
          <p:nvSpPr>
            <p:cNvPr id="223" name="Rectangle 222"/>
            <p:cNvSpPr/>
            <p:nvPr/>
          </p:nvSpPr>
          <p:spPr>
            <a:xfrm>
              <a:off x="1120870" y="4561131"/>
              <a:ext cx="1739218"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Device integrity</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Device control</a:t>
              </a:r>
            </a:p>
          </p:txBody>
        </p:sp>
        <p:grpSp>
          <p:nvGrpSpPr>
            <p:cNvPr id="224" name="Group 223"/>
            <p:cNvGrpSpPr/>
            <p:nvPr/>
          </p:nvGrpSpPr>
          <p:grpSpPr>
            <a:xfrm>
              <a:off x="1639844" y="3594953"/>
              <a:ext cx="701271" cy="701271"/>
              <a:chOff x="1639844" y="3594953"/>
              <a:chExt cx="701271" cy="701271"/>
            </a:xfrm>
          </p:grpSpPr>
          <p:sp>
            <p:nvSpPr>
              <p:cNvPr id="225" name="Oval 224"/>
              <p:cNvSpPr/>
              <p:nvPr/>
            </p:nvSpPr>
            <p:spPr bwMode="auto">
              <a:xfrm>
                <a:off x="1639844" y="3594953"/>
                <a:ext cx="701271" cy="701271"/>
              </a:xfrm>
              <a:prstGeom prst="ellipse">
                <a:avLst/>
              </a:prstGeom>
              <a:solidFill>
                <a:srgbClr val="0078D7">
                  <a:alpha val="47843"/>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lumMod val="65000"/>
                    </a:prstClr>
                  </a:solidFill>
                  <a:effectLst/>
                  <a:uLnTx/>
                  <a:uFillTx/>
                  <a:latin typeface="Calibri" panose="020F0502020204030204"/>
                  <a:ea typeface="Segoe UI" pitchFamily="34" charset="0"/>
                  <a:cs typeface="Segoe UI" pitchFamily="34" charset="0"/>
                </a:endParaRPr>
              </a:p>
            </p:txBody>
          </p:sp>
          <p:grpSp>
            <p:nvGrpSpPr>
              <p:cNvPr id="226" name="Group 225"/>
              <p:cNvGrpSpPr/>
              <p:nvPr/>
            </p:nvGrpSpPr>
            <p:grpSpPr>
              <a:xfrm>
                <a:off x="1868842" y="3733302"/>
                <a:ext cx="253738" cy="389062"/>
                <a:chOff x="7198185" y="1881461"/>
                <a:chExt cx="166688" cy="255587"/>
              </a:xfrm>
            </p:grpSpPr>
            <p:sp>
              <p:nvSpPr>
                <p:cNvPr id="227"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99" b="1" i="0" u="none" strike="noStrike" kern="0" cap="none" spc="0" normalizeH="0" baseline="0" noProof="0" dirty="0">
                    <a:ln>
                      <a:noFill/>
                    </a:ln>
                    <a:solidFill>
                      <a:prstClr val="white">
                        <a:lumMod val="65000"/>
                      </a:prstClr>
                    </a:solidFill>
                    <a:effectLst/>
                    <a:uLnTx/>
                    <a:uFillTx/>
                    <a:latin typeface="Calibri" panose="020F0502020204030204"/>
                  </a:endParaRPr>
                </a:p>
              </p:txBody>
            </p:sp>
            <p:sp>
              <p:nvSpPr>
                <p:cNvPr id="228"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99" b="1" i="0" u="none" strike="noStrike" kern="0" cap="none" spc="0" normalizeH="0" baseline="0" noProof="0" dirty="0">
                    <a:ln>
                      <a:noFill/>
                    </a:ln>
                    <a:solidFill>
                      <a:prstClr val="white">
                        <a:lumMod val="65000"/>
                      </a:prstClr>
                    </a:solidFill>
                    <a:effectLst/>
                    <a:uLnTx/>
                    <a:uFillTx/>
                    <a:latin typeface="Calibri" panose="020F0502020204030204"/>
                  </a:endParaRPr>
                </a:p>
              </p:txBody>
            </p:sp>
          </p:grpSp>
        </p:grpSp>
      </p:grpSp>
      <p:grpSp>
        <p:nvGrpSpPr>
          <p:cNvPr id="229" name="Group 228"/>
          <p:cNvGrpSpPr/>
          <p:nvPr/>
        </p:nvGrpSpPr>
        <p:grpSpPr>
          <a:xfrm>
            <a:off x="7366688" y="2450700"/>
            <a:ext cx="1998809" cy="3835405"/>
            <a:chOff x="7216380" y="2402866"/>
            <a:chExt cx="1959795" cy="3760542"/>
          </a:xfrm>
        </p:grpSpPr>
        <p:sp>
          <p:nvSpPr>
            <p:cNvPr id="230" name="Rectangle 229"/>
            <p:cNvSpPr/>
            <p:nvPr/>
          </p:nvSpPr>
          <p:spPr bwMode="auto">
            <a:xfrm>
              <a:off x="7216380" y="2402866"/>
              <a:ext cx="1959795" cy="3760542"/>
            </a:xfrm>
            <a:prstGeom prst="rect">
              <a:avLst/>
            </a:prstGeom>
            <a:solidFill>
              <a:srgbClr val="FBFBF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lumMod val="65000"/>
                  </a:prstClr>
                </a:solidFill>
                <a:effectLst/>
                <a:uLnTx/>
                <a:uFillTx/>
                <a:latin typeface="Calibri" panose="020F0502020204030204"/>
                <a:ea typeface="Segoe UI" pitchFamily="34" charset="0"/>
                <a:cs typeface="Segoe UI" pitchFamily="34" charset="0"/>
              </a:endParaRPr>
            </a:p>
          </p:txBody>
        </p:sp>
        <p:sp>
          <p:nvSpPr>
            <p:cNvPr id="231" name="TextBox 230"/>
            <p:cNvSpPr txBox="1"/>
            <p:nvPr/>
          </p:nvSpPr>
          <p:spPr>
            <a:xfrm>
              <a:off x="7374914" y="2691403"/>
              <a:ext cx="1642726"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prstClr val="white">
                      <a:lumMod val="65000"/>
                    </a:prstClr>
                  </a:solidFill>
                  <a:effectLst/>
                  <a:uLnTx/>
                  <a:uFillTx/>
                  <a:latin typeface="Segoe UI Semibold" panose="020B0702040204020203" pitchFamily="34" charset="0"/>
                  <a:ea typeface="Segoe UI" pitchFamily="34" charset="0"/>
                  <a:cs typeface="Segoe UI Semibold" panose="020B0702040204020203" pitchFamily="34" charset="0"/>
                </a:rPr>
                <a:t>Information protection</a:t>
              </a:r>
            </a:p>
            <a:p>
              <a:pPr marL="0" marR="0" lvl="0" indent="0" algn="ctr" defTabSz="950844" eaLnBrk="1" fontAlgn="auto" latinLnBrk="0" hangingPunct="1">
                <a:lnSpc>
                  <a:spcPct val="90000"/>
                </a:lnSpc>
                <a:spcBef>
                  <a:spcPts val="0"/>
                </a:spcBef>
                <a:spcAft>
                  <a:spcPts val="612"/>
                </a:spcAft>
                <a:buClrTx/>
                <a:buSzTx/>
                <a:buFontTx/>
                <a:buNone/>
                <a:tabLst/>
                <a:defRPr/>
              </a:pPr>
              <a:endParaRPr kumimoji="0" lang="en-US" sz="1599" b="0" i="0" u="none" strike="noStrike" kern="0" cap="none" spc="0" normalizeH="0" baseline="0" noProof="0" dirty="0">
                <a:ln>
                  <a:noFill/>
                </a:ln>
                <a:solidFill>
                  <a:prstClr val="white">
                    <a:lumMod val="65000"/>
                  </a:prst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2" name="Rectangle 231"/>
            <p:cNvSpPr/>
            <p:nvPr/>
          </p:nvSpPr>
          <p:spPr>
            <a:xfrm>
              <a:off x="7363926" y="4561131"/>
              <a:ext cx="1664703"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BitLocker and BitLocker to Go</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Windows Information Protection</a:t>
              </a:r>
            </a:p>
          </p:txBody>
        </p:sp>
        <p:grpSp>
          <p:nvGrpSpPr>
            <p:cNvPr id="233" name="Group 232"/>
            <p:cNvGrpSpPr/>
            <p:nvPr/>
          </p:nvGrpSpPr>
          <p:grpSpPr>
            <a:xfrm>
              <a:off x="7845642" y="3594953"/>
              <a:ext cx="701271" cy="701271"/>
              <a:chOff x="7845642" y="3594953"/>
              <a:chExt cx="701271" cy="701271"/>
            </a:xfrm>
          </p:grpSpPr>
          <p:sp>
            <p:nvSpPr>
              <p:cNvPr id="234" name="Oval 233"/>
              <p:cNvSpPr/>
              <p:nvPr/>
            </p:nvSpPr>
            <p:spPr bwMode="auto">
              <a:xfrm>
                <a:off x="7845642" y="3594953"/>
                <a:ext cx="701271" cy="701271"/>
              </a:xfrm>
              <a:prstGeom prst="ellipse">
                <a:avLst/>
              </a:prstGeom>
              <a:solidFill>
                <a:srgbClr val="0078D7">
                  <a:alpha val="47843"/>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lumMod val="65000"/>
                    </a:prstClr>
                  </a:solidFill>
                  <a:effectLst/>
                  <a:uLnTx/>
                  <a:uFillTx/>
                  <a:latin typeface="Calibri" panose="020F0502020204030204"/>
                  <a:ea typeface="Segoe UI" pitchFamily="34" charset="0"/>
                  <a:cs typeface="Segoe UI" pitchFamily="34" charset="0"/>
                </a:endParaRPr>
              </a:p>
            </p:txBody>
          </p:sp>
          <p:grpSp>
            <p:nvGrpSpPr>
              <p:cNvPr id="235" name="Group 234"/>
              <p:cNvGrpSpPr/>
              <p:nvPr/>
            </p:nvGrpSpPr>
            <p:grpSpPr>
              <a:xfrm>
                <a:off x="8028210" y="3769396"/>
                <a:ext cx="336135" cy="352385"/>
                <a:chOff x="7463658" y="4062450"/>
                <a:chExt cx="370689" cy="392494"/>
              </a:xfrm>
            </p:grpSpPr>
            <p:sp>
              <p:nvSpPr>
                <p:cNvPr id="236" name="Oval 340"/>
                <p:cNvSpPr>
                  <a:spLocks noChangeArrowheads="1"/>
                </p:cNvSpPr>
                <p:nvPr/>
              </p:nvSpPr>
              <p:spPr bwMode="auto">
                <a:xfrm>
                  <a:off x="7607578" y="4186739"/>
                  <a:ext cx="82860" cy="8068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lumMod val="65000"/>
                      </a:prstClr>
                    </a:solidFill>
                    <a:effectLst/>
                    <a:uLnTx/>
                    <a:uFillTx/>
                    <a:latin typeface="Calibri" panose="020F0502020204030204"/>
                  </a:endParaRPr>
                </a:p>
              </p:txBody>
            </p:sp>
            <p:sp>
              <p:nvSpPr>
                <p:cNvPr id="237" name="Oval 341"/>
                <p:cNvSpPr>
                  <a:spLocks noChangeArrowheads="1"/>
                </p:cNvSpPr>
                <p:nvPr/>
              </p:nvSpPr>
              <p:spPr bwMode="auto">
                <a:xfrm>
                  <a:off x="7701341" y="4335015"/>
                  <a:ext cx="23986" cy="26166"/>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lumMod val="65000"/>
                      </a:prstClr>
                    </a:solidFill>
                    <a:effectLst/>
                    <a:uLnTx/>
                    <a:uFillTx/>
                    <a:latin typeface="Calibri" panose="020F0502020204030204"/>
                  </a:endParaRPr>
                </a:p>
              </p:txBody>
            </p:sp>
            <p:sp>
              <p:nvSpPr>
                <p:cNvPr id="238" name="Line 342"/>
                <p:cNvSpPr>
                  <a:spLocks noChangeShapeType="1"/>
                </p:cNvSpPr>
                <p:nvPr/>
              </p:nvSpPr>
              <p:spPr bwMode="auto">
                <a:xfrm>
                  <a:off x="7690437" y="4206363"/>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lumMod val="65000"/>
                      </a:prstClr>
                    </a:solidFill>
                    <a:effectLst/>
                    <a:uLnTx/>
                    <a:uFillTx/>
                    <a:latin typeface="Calibri" panose="020F0502020204030204"/>
                  </a:endParaRPr>
                </a:p>
              </p:txBody>
            </p:sp>
            <p:sp>
              <p:nvSpPr>
                <p:cNvPr id="239" name="Line 343"/>
                <p:cNvSpPr>
                  <a:spLocks noChangeShapeType="1"/>
                </p:cNvSpPr>
                <p:nvPr/>
              </p:nvSpPr>
              <p:spPr bwMode="auto">
                <a:xfrm>
                  <a:off x="7690437" y="4247794"/>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lumMod val="65000"/>
                      </a:prstClr>
                    </a:solidFill>
                    <a:effectLst/>
                    <a:uLnTx/>
                    <a:uFillTx/>
                    <a:latin typeface="Calibri" panose="020F0502020204030204"/>
                  </a:endParaRPr>
                </a:p>
              </p:txBody>
            </p:sp>
            <p:sp>
              <p:nvSpPr>
                <p:cNvPr id="240" name="Freeform 512"/>
                <p:cNvSpPr>
                  <a:spLocks/>
                </p:cNvSpPr>
                <p:nvPr/>
              </p:nvSpPr>
              <p:spPr bwMode="auto">
                <a:xfrm>
                  <a:off x="7463658" y="4062450"/>
                  <a:ext cx="370689" cy="392494"/>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lumMod val="65000"/>
                      </a:prstClr>
                    </a:solidFill>
                    <a:effectLst/>
                    <a:uLnTx/>
                    <a:uFillTx/>
                    <a:latin typeface="Calibri" panose="020F0502020204030204"/>
                  </a:endParaRPr>
                </a:p>
              </p:txBody>
            </p:sp>
            <p:sp>
              <p:nvSpPr>
                <p:cNvPr id="241" name="Freeform 513"/>
                <p:cNvSpPr>
                  <a:spLocks/>
                </p:cNvSpPr>
                <p:nvPr/>
              </p:nvSpPr>
              <p:spPr bwMode="auto">
                <a:xfrm>
                  <a:off x="7524706" y="4103878"/>
                  <a:ext cx="268205" cy="309634"/>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lumMod val="65000"/>
                      </a:prstClr>
                    </a:solidFill>
                    <a:effectLst/>
                    <a:uLnTx/>
                    <a:uFillTx/>
                    <a:latin typeface="Calibri" panose="020F0502020204030204"/>
                  </a:endParaRPr>
                </a:p>
              </p:txBody>
            </p:sp>
          </p:grpSp>
        </p:grpSp>
      </p:grpSp>
      <p:grpSp>
        <p:nvGrpSpPr>
          <p:cNvPr id="242" name="Group 241"/>
          <p:cNvGrpSpPr/>
          <p:nvPr/>
        </p:nvGrpSpPr>
        <p:grpSpPr>
          <a:xfrm>
            <a:off x="3143284" y="2450700"/>
            <a:ext cx="1998809" cy="3835405"/>
            <a:chOff x="3079181" y="2402866"/>
            <a:chExt cx="1959795" cy="3760542"/>
          </a:xfrm>
        </p:grpSpPr>
        <p:sp>
          <p:nvSpPr>
            <p:cNvPr id="243" name="Rectangle 242"/>
            <p:cNvSpPr/>
            <p:nvPr/>
          </p:nvSpPr>
          <p:spPr bwMode="auto">
            <a:xfrm>
              <a:off x="3079181" y="2402866"/>
              <a:ext cx="1959795" cy="3760542"/>
            </a:xfrm>
            <a:prstGeom prst="rect">
              <a:avLst/>
            </a:prstGeom>
            <a:solidFill>
              <a:srgbClr val="FBFBF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lumMod val="65000"/>
                  </a:prstClr>
                </a:solidFill>
                <a:effectLst/>
                <a:uLnTx/>
                <a:uFillTx/>
                <a:latin typeface="Calibri" panose="020F0502020204030204"/>
                <a:ea typeface="Segoe UI" pitchFamily="34" charset="0"/>
                <a:cs typeface="Segoe UI" pitchFamily="34" charset="0"/>
              </a:endParaRPr>
            </a:p>
          </p:txBody>
        </p:sp>
        <p:sp>
          <p:nvSpPr>
            <p:cNvPr id="244" name="TextBox 243"/>
            <p:cNvSpPr txBox="1"/>
            <p:nvPr/>
          </p:nvSpPr>
          <p:spPr>
            <a:xfrm>
              <a:off x="3237715" y="2691403"/>
              <a:ext cx="1642726"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prstClr val="white">
                      <a:lumMod val="65000"/>
                    </a:prstClr>
                  </a:solidFill>
                  <a:effectLst/>
                  <a:uLnTx/>
                  <a:uFillTx/>
                  <a:latin typeface="Segoe UI Semibold" panose="020B0702040204020203" pitchFamily="34" charset="0"/>
                  <a:ea typeface="Segoe UI" pitchFamily="34" charset="0"/>
                  <a:cs typeface="Segoe UI Semibold" panose="020B0702040204020203" pitchFamily="34" charset="0"/>
                </a:rPr>
                <a:t>Threat resistance</a:t>
              </a:r>
            </a:p>
          </p:txBody>
        </p:sp>
        <p:sp>
          <p:nvSpPr>
            <p:cNvPr id="245" name="Rectangle 244"/>
            <p:cNvSpPr/>
            <p:nvPr/>
          </p:nvSpPr>
          <p:spPr>
            <a:xfrm>
              <a:off x="3189469" y="4561131"/>
              <a:ext cx="1739219"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SmartScreen</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Windows Firewall</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Microsoft Edge</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Device Guard</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Windows Defender</a:t>
              </a:r>
            </a:p>
          </p:txBody>
        </p:sp>
        <p:grpSp>
          <p:nvGrpSpPr>
            <p:cNvPr id="246" name="Group 245"/>
            <p:cNvGrpSpPr/>
            <p:nvPr/>
          </p:nvGrpSpPr>
          <p:grpSpPr>
            <a:xfrm>
              <a:off x="3708443" y="3594953"/>
              <a:ext cx="701271" cy="701271"/>
              <a:chOff x="3708443" y="3594953"/>
              <a:chExt cx="701271" cy="701271"/>
            </a:xfrm>
          </p:grpSpPr>
          <p:sp>
            <p:nvSpPr>
              <p:cNvPr id="247" name="Oval 246"/>
              <p:cNvSpPr/>
              <p:nvPr/>
            </p:nvSpPr>
            <p:spPr bwMode="auto">
              <a:xfrm>
                <a:off x="3708443" y="3594953"/>
                <a:ext cx="701271" cy="701271"/>
              </a:xfrm>
              <a:prstGeom prst="ellipse">
                <a:avLst/>
              </a:prstGeom>
              <a:solidFill>
                <a:srgbClr val="0078D7">
                  <a:alpha val="47843"/>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lumMod val="65000"/>
                    </a:prstClr>
                  </a:solidFill>
                  <a:effectLst/>
                  <a:uLnTx/>
                  <a:uFillTx/>
                  <a:latin typeface="Calibri" panose="020F0502020204030204"/>
                  <a:ea typeface="Segoe UI" pitchFamily="34" charset="0"/>
                  <a:cs typeface="Segoe UI" pitchFamily="34" charset="0"/>
                </a:endParaRPr>
              </a:p>
            </p:txBody>
          </p:sp>
          <p:grpSp>
            <p:nvGrpSpPr>
              <p:cNvPr id="248" name="Group 247"/>
              <p:cNvGrpSpPr/>
              <p:nvPr/>
            </p:nvGrpSpPr>
            <p:grpSpPr>
              <a:xfrm>
                <a:off x="3901292" y="3777530"/>
                <a:ext cx="315573" cy="371629"/>
                <a:chOff x="1778470" y="6292845"/>
                <a:chExt cx="241300" cy="284163"/>
              </a:xfrm>
            </p:grpSpPr>
            <p:sp>
              <p:nvSpPr>
                <p:cNvPr id="249"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lumMod val="65000"/>
                      </a:prstClr>
                    </a:solidFill>
                    <a:effectLst/>
                    <a:uLnTx/>
                    <a:uFillTx/>
                    <a:latin typeface="Calibri" panose="020F0502020204030204"/>
                  </a:endParaRPr>
                </a:p>
              </p:txBody>
            </p:sp>
            <p:sp>
              <p:nvSpPr>
                <p:cNvPr id="250"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lumMod val="65000"/>
                      </a:prstClr>
                    </a:solidFill>
                    <a:effectLst/>
                    <a:uLnTx/>
                    <a:uFillTx/>
                    <a:latin typeface="Calibri" panose="020F0502020204030204"/>
                  </a:endParaRPr>
                </a:p>
              </p:txBody>
            </p:sp>
            <p:sp>
              <p:nvSpPr>
                <p:cNvPr id="251"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lumMod val="65000"/>
                      </a:prstClr>
                    </a:solidFill>
                    <a:effectLst/>
                    <a:uLnTx/>
                    <a:uFillTx/>
                    <a:latin typeface="Calibri" panose="020F0502020204030204"/>
                  </a:endParaRPr>
                </a:p>
              </p:txBody>
            </p:sp>
          </p:grpSp>
        </p:grpSp>
      </p:grpSp>
      <p:grpSp>
        <p:nvGrpSpPr>
          <p:cNvPr id="252" name="Group 251"/>
          <p:cNvGrpSpPr/>
          <p:nvPr/>
        </p:nvGrpSpPr>
        <p:grpSpPr>
          <a:xfrm>
            <a:off x="5254986" y="2450700"/>
            <a:ext cx="1998809" cy="3835405"/>
            <a:chOff x="5147780" y="2402866"/>
            <a:chExt cx="1959795" cy="3760542"/>
          </a:xfrm>
        </p:grpSpPr>
        <p:sp>
          <p:nvSpPr>
            <p:cNvPr id="253" name="Rectangle 252"/>
            <p:cNvSpPr/>
            <p:nvPr/>
          </p:nvSpPr>
          <p:spPr bwMode="auto">
            <a:xfrm>
              <a:off x="5147780" y="2402866"/>
              <a:ext cx="1959795" cy="3760542"/>
            </a:xfrm>
            <a:prstGeom prst="rect">
              <a:avLst/>
            </a:prstGeom>
            <a:solidFill>
              <a:srgbClr val="FBFBF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lumMod val="65000"/>
                  </a:prstClr>
                </a:solidFill>
                <a:effectLst/>
                <a:uLnTx/>
                <a:uFillTx/>
                <a:latin typeface="Calibri" panose="020F0502020204030204"/>
                <a:ea typeface="Segoe UI" pitchFamily="34" charset="0"/>
                <a:cs typeface="Segoe UI" pitchFamily="34" charset="0"/>
              </a:endParaRPr>
            </a:p>
          </p:txBody>
        </p:sp>
        <p:sp>
          <p:nvSpPr>
            <p:cNvPr id="254" name="Rectangle 253"/>
            <p:cNvSpPr/>
            <p:nvPr/>
          </p:nvSpPr>
          <p:spPr>
            <a:xfrm>
              <a:off x="5285691" y="4561131"/>
              <a:ext cx="1683972"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Windows Hello :)</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white">
                      <a:lumMod val="65000"/>
                    </a:prstClr>
                  </a:solidFill>
                  <a:effectLst/>
                  <a:uLnTx/>
                  <a:uFillTx/>
                  <a:latin typeface="Calibri" panose="020F0502020204030204"/>
                </a:rPr>
                <a:t>Credential Guard</a:t>
              </a:r>
            </a:p>
          </p:txBody>
        </p:sp>
        <p:sp>
          <p:nvSpPr>
            <p:cNvPr id="255" name="TextBox 254"/>
            <p:cNvSpPr txBox="1"/>
            <p:nvPr/>
          </p:nvSpPr>
          <p:spPr>
            <a:xfrm>
              <a:off x="5306314" y="2691403"/>
              <a:ext cx="1642726"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prstClr val="white">
                      <a:lumMod val="65000"/>
                    </a:prstClr>
                  </a:solidFill>
                  <a:effectLst/>
                  <a:uLnTx/>
                  <a:uFillTx/>
                  <a:latin typeface="Segoe UI Semibold" panose="020B0702040204020203" pitchFamily="34" charset="0"/>
                  <a:ea typeface="Segoe UI" pitchFamily="34" charset="0"/>
                  <a:cs typeface="Segoe UI Semibold" panose="020B0702040204020203" pitchFamily="34" charset="0"/>
                </a:rPr>
                <a:t>Identity protection</a:t>
              </a:r>
            </a:p>
          </p:txBody>
        </p:sp>
        <p:grpSp>
          <p:nvGrpSpPr>
            <p:cNvPr id="256" name="Group 255"/>
            <p:cNvGrpSpPr/>
            <p:nvPr/>
          </p:nvGrpSpPr>
          <p:grpSpPr>
            <a:xfrm>
              <a:off x="5777042" y="3594953"/>
              <a:ext cx="701271" cy="701271"/>
              <a:chOff x="5777042" y="3594953"/>
              <a:chExt cx="701271" cy="701271"/>
            </a:xfrm>
          </p:grpSpPr>
          <p:sp>
            <p:nvSpPr>
              <p:cNvPr id="257" name="Oval 256"/>
              <p:cNvSpPr/>
              <p:nvPr/>
            </p:nvSpPr>
            <p:spPr bwMode="auto">
              <a:xfrm>
                <a:off x="5777042" y="3594953"/>
                <a:ext cx="701271" cy="701271"/>
              </a:xfrm>
              <a:prstGeom prst="ellipse">
                <a:avLst/>
              </a:prstGeom>
              <a:solidFill>
                <a:srgbClr val="0078D7">
                  <a:alpha val="47843"/>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lumMod val="65000"/>
                    </a:prstClr>
                  </a:solidFill>
                  <a:effectLst/>
                  <a:uLnTx/>
                  <a:uFillTx/>
                  <a:latin typeface="Calibri" panose="020F0502020204030204"/>
                  <a:ea typeface="Segoe UI" pitchFamily="34" charset="0"/>
                  <a:cs typeface="Segoe UI" pitchFamily="34" charset="0"/>
                </a:endParaRPr>
              </a:p>
            </p:txBody>
          </p:sp>
          <p:grpSp>
            <p:nvGrpSpPr>
              <p:cNvPr id="258" name="Group 257"/>
              <p:cNvGrpSpPr/>
              <p:nvPr/>
            </p:nvGrpSpPr>
            <p:grpSpPr>
              <a:xfrm>
                <a:off x="5911559" y="3785902"/>
                <a:ext cx="432238" cy="319374"/>
                <a:chOff x="698587" y="4421536"/>
                <a:chExt cx="1101644" cy="813989"/>
              </a:xfrm>
            </p:grpSpPr>
            <p:sp>
              <p:nvSpPr>
                <p:cNvPr id="259" name="Freeform 152"/>
                <p:cNvSpPr>
                  <a:spLocks/>
                </p:cNvSpPr>
                <p:nvPr/>
              </p:nvSpPr>
              <p:spPr bwMode="auto">
                <a:xfrm>
                  <a:off x="698587" y="4482761"/>
                  <a:ext cx="507979" cy="575298"/>
                </a:xfrm>
                <a:custGeom>
                  <a:avLst/>
                  <a:gdLst>
                    <a:gd name="T0" fmla="*/ 35 w 35"/>
                    <a:gd name="T1" fmla="*/ 29 h 40"/>
                    <a:gd name="T2" fmla="*/ 26 w 35"/>
                    <a:gd name="T3" fmla="*/ 26 h 40"/>
                    <a:gd name="T4" fmla="*/ 25 w 35"/>
                    <a:gd name="T5" fmla="*/ 21 h 40"/>
                    <a:gd name="T6" fmla="*/ 29 w 35"/>
                    <a:gd name="T7" fmla="*/ 10 h 40"/>
                    <a:gd name="T8" fmla="*/ 20 w 35"/>
                    <a:gd name="T9" fmla="*/ 0 h 40"/>
                    <a:gd name="T10" fmla="*/ 11 w 35"/>
                    <a:gd name="T11" fmla="*/ 10 h 40"/>
                    <a:gd name="T12" fmla="*/ 15 w 35"/>
                    <a:gd name="T13" fmla="*/ 21 h 40"/>
                    <a:gd name="T14" fmla="*/ 15 w 35"/>
                    <a:gd name="T15" fmla="*/ 21 h 40"/>
                    <a:gd name="T16" fmla="*/ 14 w 35"/>
                    <a:gd name="T17" fmla="*/ 26 h 40"/>
                    <a:gd name="T18" fmla="*/ 0 w 35"/>
                    <a:gd name="T19" fmla="*/ 35 h 40"/>
                    <a:gd name="T20" fmla="*/ 17 w 3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0">
                      <a:moveTo>
                        <a:pt x="35" y="29"/>
                      </a:moveTo>
                      <a:cubicBezTo>
                        <a:pt x="32" y="28"/>
                        <a:pt x="29" y="27"/>
                        <a:pt x="26" y="26"/>
                      </a:cubicBezTo>
                      <a:cubicBezTo>
                        <a:pt x="24" y="25"/>
                        <a:pt x="23" y="23"/>
                        <a:pt x="25" y="21"/>
                      </a:cubicBezTo>
                      <a:cubicBezTo>
                        <a:pt x="27" y="18"/>
                        <a:pt x="29" y="14"/>
                        <a:pt x="29" y="10"/>
                      </a:cubicBezTo>
                      <a:cubicBezTo>
                        <a:pt x="29" y="4"/>
                        <a:pt x="25" y="0"/>
                        <a:pt x="20" y="0"/>
                      </a:cubicBezTo>
                      <a:cubicBezTo>
                        <a:pt x="15" y="0"/>
                        <a:pt x="11" y="4"/>
                        <a:pt x="11" y="10"/>
                      </a:cubicBezTo>
                      <a:cubicBezTo>
                        <a:pt x="11" y="14"/>
                        <a:pt x="13" y="18"/>
                        <a:pt x="15" y="21"/>
                      </a:cubicBezTo>
                      <a:cubicBezTo>
                        <a:pt x="15" y="21"/>
                        <a:pt x="15" y="21"/>
                        <a:pt x="15" y="21"/>
                      </a:cubicBezTo>
                      <a:cubicBezTo>
                        <a:pt x="17" y="23"/>
                        <a:pt x="16" y="25"/>
                        <a:pt x="14" y="26"/>
                      </a:cubicBezTo>
                      <a:cubicBezTo>
                        <a:pt x="6" y="27"/>
                        <a:pt x="0" y="32"/>
                        <a:pt x="0" y="35"/>
                      </a:cubicBezTo>
                      <a:cubicBezTo>
                        <a:pt x="0" y="39"/>
                        <a:pt x="7" y="40"/>
                        <a:pt x="17" y="4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lumMod val="65000"/>
                      </a:prstClr>
                    </a:solidFill>
                    <a:effectLst/>
                    <a:uLnTx/>
                    <a:uFillTx/>
                    <a:latin typeface="Calibri" panose="020F0502020204030204"/>
                  </a:endParaRPr>
                </a:p>
              </p:txBody>
            </p:sp>
            <p:sp>
              <p:nvSpPr>
                <p:cNvPr id="260" name="Freeform 153"/>
                <p:cNvSpPr>
                  <a:spLocks/>
                </p:cNvSpPr>
                <p:nvPr/>
              </p:nvSpPr>
              <p:spPr bwMode="auto">
                <a:xfrm>
                  <a:off x="992364" y="4421536"/>
                  <a:ext cx="807867" cy="813989"/>
                </a:xfrm>
                <a:custGeom>
                  <a:avLst/>
                  <a:gdLst>
                    <a:gd name="T0" fmla="*/ 36 w 56"/>
                    <a:gd name="T1" fmla="*/ 36 h 56"/>
                    <a:gd name="T2" fmla="*/ 35 w 56"/>
                    <a:gd name="T3" fmla="*/ 29 h 56"/>
                    <a:gd name="T4" fmla="*/ 40 w 56"/>
                    <a:gd name="T5" fmla="*/ 14 h 56"/>
                    <a:gd name="T6" fmla="*/ 28 w 56"/>
                    <a:gd name="T7" fmla="*/ 0 h 56"/>
                    <a:gd name="T8" fmla="*/ 16 w 56"/>
                    <a:gd name="T9" fmla="*/ 14 h 56"/>
                    <a:gd name="T10" fmla="*/ 21 w 56"/>
                    <a:gd name="T11" fmla="*/ 29 h 56"/>
                    <a:gd name="T12" fmla="*/ 21 w 56"/>
                    <a:gd name="T13" fmla="*/ 29 h 56"/>
                    <a:gd name="T14" fmla="*/ 20 w 56"/>
                    <a:gd name="T15" fmla="*/ 36 h 56"/>
                    <a:gd name="T16" fmla="*/ 0 w 56"/>
                    <a:gd name="T17" fmla="*/ 49 h 56"/>
                    <a:gd name="T18" fmla="*/ 28 w 56"/>
                    <a:gd name="T19" fmla="*/ 56 h 56"/>
                    <a:gd name="T20" fmla="*/ 56 w 56"/>
                    <a:gd name="T21" fmla="*/ 49 h 56"/>
                    <a:gd name="T22" fmla="*/ 36 w 56"/>
                    <a:gd name="T2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36" y="36"/>
                      </a:moveTo>
                      <a:cubicBezTo>
                        <a:pt x="33" y="35"/>
                        <a:pt x="32" y="31"/>
                        <a:pt x="35" y="29"/>
                      </a:cubicBezTo>
                      <a:cubicBezTo>
                        <a:pt x="38" y="25"/>
                        <a:pt x="40" y="20"/>
                        <a:pt x="40" y="14"/>
                      </a:cubicBezTo>
                      <a:cubicBezTo>
                        <a:pt x="40" y="5"/>
                        <a:pt x="35" y="0"/>
                        <a:pt x="28" y="0"/>
                      </a:cubicBezTo>
                      <a:cubicBezTo>
                        <a:pt x="21" y="0"/>
                        <a:pt x="16" y="5"/>
                        <a:pt x="16" y="14"/>
                      </a:cubicBezTo>
                      <a:cubicBezTo>
                        <a:pt x="16" y="20"/>
                        <a:pt x="18" y="25"/>
                        <a:pt x="21" y="29"/>
                      </a:cubicBezTo>
                      <a:cubicBezTo>
                        <a:pt x="21" y="29"/>
                        <a:pt x="21" y="29"/>
                        <a:pt x="21" y="29"/>
                      </a:cubicBezTo>
                      <a:cubicBezTo>
                        <a:pt x="24" y="31"/>
                        <a:pt x="23" y="35"/>
                        <a:pt x="20" y="36"/>
                      </a:cubicBezTo>
                      <a:cubicBezTo>
                        <a:pt x="8" y="38"/>
                        <a:pt x="0" y="44"/>
                        <a:pt x="0" y="49"/>
                      </a:cubicBezTo>
                      <a:cubicBezTo>
                        <a:pt x="0" y="55"/>
                        <a:pt x="13" y="56"/>
                        <a:pt x="28" y="56"/>
                      </a:cubicBezTo>
                      <a:cubicBezTo>
                        <a:pt x="43" y="56"/>
                        <a:pt x="56" y="55"/>
                        <a:pt x="56" y="49"/>
                      </a:cubicBezTo>
                      <a:cubicBezTo>
                        <a:pt x="56" y="44"/>
                        <a:pt x="48" y="38"/>
                        <a:pt x="36" y="36"/>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lumMod val="65000"/>
                      </a:prstClr>
                    </a:solidFill>
                    <a:effectLst/>
                    <a:uLnTx/>
                    <a:uFillTx/>
                    <a:latin typeface="Calibri" panose="020F0502020204030204"/>
                  </a:endParaRPr>
                </a:p>
              </p:txBody>
            </p:sp>
          </p:grpSp>
        </p:grpSp>
      </p:grpSp>
      <p:grpSp>
        <p:nvGrpSpPr>
          <p:cNvPr id="261" name="Device"/>
          <p:cNvGrpSpPr/>
          <p:nvPr/>
        </p:nvGrpSpPr>
        <p:grpSpPr>
          <a:xfrm>
            <a:off x="1031582" y="2450700"/>
            <a:ext cx="1998809" cy="3835405"/>
            <a:chOff x="1010582" y="2402866"/>
            <a:chExt cx="1959795" cy="3760542"/>
          </a:xfrm>
        </p:grpSpPr>
        <p:sp>
          <p:nvSpPr>
            <p:cNvPr id="262" name="Rectangle 261"/>
            <p:cNvSpPr/>
            <p:nvPr/>
          </p:nvSpPr>
          <p:spPr bwMode="auto">
            <a:xfrm>
              <a:off x="1010582" y="2402866"/>
              <a:ext cx="1959795" cy="3760542"/>
            </a:xfrm>
            <a:prstGeom prst="rect">
              <a:avLst/>
            </a:prstGeom>
            <a:solidFill>
              <a:srgbClr val="FBFBF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8D7"/>
                </a:solidFill>
                <a:effectLst/>
                <a:uLnTx/>
                <a:uFillTx/>
                <a:latin typeface="Calibri" panose="020F0502020204030204"/>
                <a:ea typeface="Segoe UI" pitchFamily="34" charset="0"/>
                <a:cs typeface="Segoe UI" pitchFamily="34" charset="0"/>
              </a:endParaRPr>
            </a:p>
          </p:txBody>
        </p:sp>
        <p:sp>
          <p:nvSpPr>
            <p:cNvPr id="263" name="TextBox 262"/>
            <p:cNvSpPr txBox="1"/>
            <p:nvPr/>
          </p:nvSpPr>
          <p:spPr>
            <a:xfrm>
              <a:off x="1154310" y="2691403"/>
              <a:ext cx="1672338"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t>Device protection</a:t>
              </a:r>
            </a:p>
          </p:txBody>
        </p:sp>
        <p:sp>
          <p:nvSpPr>
            <p:cNvPr id="264" name="Rectangle 263"/>
            <p:cNvSpPr/>
            <p:nvPr/>
          </p:nvSpPr>
          <p:spPr>
            <a:xfrm>
              <a:off x="1120870" y="4561131"/>
              <a:ext cx="1739218"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Device integrity</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Device control</a:t>
              </a:r>
            </a:p>
          </p:txBody>
        </p:sp>
        <p:grpSp>
          <p:nvGrpSpPr>
            <p:cNvPr id="265" name="Group 264"/>
            <p:cNvGrpSpPr/>
            <p:nvPr/>
          </p:nvGrpSpPr>
          <p:grpSpPr>
            <a:xfrm>
              <a:off x="1639844" y="3594953"/>
              <a:ext cx="701271" cy="701271"/>
              <a:chOff x="1639844" y="3594953"/>
              <a:chExt cx="701271" cy="701271"/>
            </a:xfrm>
          </p:grpSpPr>
          <p:sp>
            <p:nvSpPr>
              <p:cNvPr id="266" name="Oval 265"/>
              <p:cNvSpPr/>
              <p:nvPr/>
            </p:nvSpPr>
            <p:spPr bwMode="auto">
              <a:xfrm>
                <a:off x="1639844" y="3594953"/>
                <a:ext cx="701271" cy="701271"/>
              </a:xfrm>
              <a:prstGeom prst="ellipse">
                <a:avLst/>
              </a:pr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67" name="Group 266"/>
              <p:cNvGrpSpPr/>
              <p:nvPr/>
            </p:nvGrpSpPr>
            <p:grpSpPr>
              <a:xfrm>
                <a:off x="1868842" y="3733302"/>
                <a:ext cx="253738" cy="389062"/>
                <a:chOff x="7198185" y="1881461"/>
                <a:chExt cx="166688" cy="255587"/>
              </a:xfrm>
            </p:grpSpPr>
            <p:sp>
              <p:nvSpPr>
                <p:cNvPr id="268"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99" b="1" i="0" u="none" strike="noStrike" kern="0" cap="none" spc="0" normalizeH="0" baseline="0" noProof="0" dirty="0">
                    <a:ln>
                      <a:noFill/>
                    </a:ln>
                    <a:solidFill>
                      <a:srgbClr val="FFFFFF"/>
                    </a:solidFill>
                    <a:effectLst/>
                    <a:uLnTx/>
                    <a:uFillTx/>
                    <a:latin typeface="Calibri" panose="020F0502020204030204"/>
                  </a:endParaRPr>
                </a:p>
              </p:txBody>
            </p:sp>
            <p:sp>
              <p:nvSpPr>
                <p:cNvPr id="269"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99" b="1" i="0" u="none" strike="noStrike" kern="0" cap="none" spc="0" normalizeH="0" baseline="0" noProof="0" dirty="0">
                    <a:ln>
                      <a:noFill/>
                    </a:ln>
                    <a:solidFill>
                      <a:srgbClr val="FFFFFF"/>
                    </a:solidFill>
                    <a:effectLst/>
                    <a:uLnTx/>
                    <a:uFillTx/>
                    <a:latin typeface="Calibri" panose="020F0502020204030204"/>
                  </a:endParaRPr>
                </a:p>
              </p:txBody>
            </p:sp>
          </p:grpSp>
        </p:grpSp>
      </p:grpSp>
      <p:grpSp>
        <p:nvGrpSpPr>
          <p:cNvPr id="270" name="Threat"/>
          <p:cNvGrpSpPr/>
          <p:nvPr/>
        </p:nvGrpSpPr>
        <p:grpSpPr>
          <a:xfrm>
            <a:off x="3143284" y="2450700"/>
            <a:ext cx="1998809" cy="3835405"/>
            <a:chOff x="3079181" y="2402866"/>
            <a:chExt cx="1959795" cy="3760542"/>
          </a:xfrm>
        </p:grpSpPr>
        <p:sp>
          <p:nvSpPr>
            <p:cNvPr id="271" name="Rectangle 270"/>
            <p:cNvSpPr/>
            <p:nvPr/>
          </p:nvSpPr>
          <p:spPr bwMode="auto">
            <a:xfrm>
              <a:off x="3079181" y="2402866"/>
              <a:ext cx="1959795" cy="3760542"/>
            </a:xfrm>
            <a:prstGeom prst="rect">
              <a:avLst/>
            </a:prstGeom>
            <a:solidFill>
              <a:srgbClr val="FBFBF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8D7"/>
                </a:solidFill>
                <a:effectLst/>
                <a:uLnTx/>
                <a:uFillTx/>
                <a:latin typeface="Calibri" panose="020F0502020204030204"/>
                <a:ea typeface="Segoe UI" pitchFamily="34" charset="0"/>
                <a:cs typeface="Segoe UI" pitchFamily="34" charset="0"/>
              </a:endParaRPr>
            </a:p>
          </p:txBody>
        </p:sp>
        <p:sp>
          <p:nvSpPr>
            <p:cNvPr id="272" name="TextBox 271"/>
            <p:cNvSpPr txBox="1"/>
            <p:nvPr/>
          </p:nvSpPr>
          <p:spPr>
            <a:xfrm>
              <a:off x="3237715" y="2691403"/>
              <a:ext cx="1642726"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t>Threat resistance</a:t>
              </a:r>
            </a:p>
          </p:txBody>
        </p:sp>
        <p:sp>
          <p:nvSpPr>
            <p:cNvPr id="273" name="Rectangle 272"/>
            <p:cNvSpPr/>
            <p:nvPr/>
          </p:nvSpPr>
          <p:spPr>
            <a:xfrm>
              <a:off x="3189469" y="4561131"/>
              <a:ext cx="1739219"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SmartScreen</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Windows Firewall</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Microsoft Edge</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Device Guard</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Windows Defender</a:t>
              </a:r>
            </a:p>
          </p:txBody>
        </p:sp>
        <p:grpSp>
          <p:nvGrpSpPr>
            <p:cNvPr id="274" name="Group 273"/>
            <p:cNvGrpSpPr/>
            <p:nvPr/>
          </p:nvGrpSpPr>
          <p:grpSpPr>
            <a:xfrm>
              <a:off x="3708443" y="3594953"/>
              <a:ext cx="701271" cy="701271"/>
              <a:chOff x="3708443" y="3594953"/>
              <a:chExt cx="701271" cy="701271"/>
            </a:xfrm>
          </p:grpSpPr>
          <p:sp>
            <p:nvSpPr>
              <p:cNvPr id="275" name="Oval 274"/>
              <p:cNvSpPr/>
              <p:nvPr/>
            </p:nvSpPr>
            <p:spPr bwMode="auto">
              <a:xfrm>
                <a:off x="3708443" y="3594953"/>
                <a:ext cx="701271" cy="701271"/>
              </a:xfrm>
              <a:prstGeom prst="ellipse">
                <a:avLst/>
              </a:pr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76" name="Group 275"/>
              <p:cNvGrpSpPr/>
              <p:nvPr/>
            </p:nvGrpSpPr>
            <p:grpSpPr>
              <a:xfrm>
                <a:off x="3901292" y="3777530"/>
                <a:ext cx="315573" cy="371629"/>
                <a:chOff x="1778470" y="6292845"/>
                <a:chExt cx="241300" cy="284163"/>
              </a:xfrm>
            </p:grpSpPr>
            <p:sp>
              <p:nvSpPr>
                <p:cNvPr id="277"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Calibri" panose="020F0502020204030204"/>
                  </a:endParaRPr>
                </a:p>
              </p:txBody>
            </p:sp>
            <p:sp>
              <p:nvSpPr>
                <p:cNvPr id="278"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Calibri" panose="020F0502020204030204"/>
                  </a:endParaRPr>
                </a:p>
              </p:txBody>
            </p:sp>
            <p:sp>
              <p:nvSpPr>
                <p:cNvPr id="279"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Calibri" panose="020F0502020204030204"/>
                  </a:endParaRPr>
                </a:p>
              </p:txBody>
            </p:sp>
          </p:grpSp>
        </p:grpSp>
      </p:grpSp>
      <p:sp>
        <p:nvSpPr>
          <p:cNvPr id="280" name="Rectangle 279"/>
          <p:cNvSpPr/>
          <p:nvPr/>
        </p:nvSpPr>
        <p:spPr>
          <a:xfrm>
            <a:off x="1031582" y="2450700"/>
            <a:ext cx="1995771" cy="3833000"/>
          </a:xfrm>
          <a:prstGeom prst="rect">
            <a:avLst/>
          </a:prstGeom>
          <a:noFill/>
          <a:ln w="57150" cap="flat" cmpd="sng" algn="ctr">
            <a:solidFill>
              <a:srgbClr val="0078D7"/>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36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750"/>
                                        <p:tgtEl>
                                          <p:spTgt spid="270"/>
                                        </p:tgtEl>
                                      </p:cBhvr>
                                    </p:animEffect>
                                  </p:childTnLst>
                                </p:cTn>
                              </p:par>
                              <p:par>
                                <p:cTn id="8" presetID="54" presetClass="path" presetSubtype="0" accel="50000" decel="50000" fill="hold" grpId="0" nodeType="withEffect">
                                  <p:stCondLst>
                                    <p:cond delay="0"/>
                                  </p:stCondLst>
                                  <p:childTnLst>
                                    <p:animMotion origin="layout" path="M  0 0 L8.491158E-02 0 L0.1698232 0" pathEditMode="relative" ptsTypes="">
                                      <p:cBhvr>
                                        <p:cTn id="9" dur="750" fill="hold"/>
                                        <p:tgtEl>
                                          <p:spTgt spid="280"/>
                                        </p:tgtEl>
                                        <p:attrNameLst>
                                          <p:attrName>ppt_x</p:attrName>
                                          <p:attrName>ppt_y</p:attrName>
                                        </p:attrNameLst>
                                      </p:cBhvr>
                                    </p:animMotion>
                                    <p:animScale>
                                      <p:cBhvr>
                                        <p:cTn id="10" dur="750" fill="hold">
                                          <p:stCondLst>
                                            <p:cond delay="0"/>
                                          </p:stCondLst>
                                        </p:cTn>
                                        <p:tgtEl>
                                          <p:spTgt spid="280"/>
                                        </p:tgtEl>
                                      </p:cBhvr>
                                      <p:from x="100000" y="100000"/>
                                      <p:to x="100000" y="100000"/>
                                    </p:animScale>
                                    <p:animRot by="0">
                                      <p:cBhvr>
                                        <p:cTn id="11" dur="750" fill="hold">
                                          <p:stCondLst>
                                            <p:cond delay="0"/>
                                          </p:stCondLst>
                                        </p:cTn>
                                        <p:tgtEl>
                                          <p:spTgt spid="280"/>
                                        </p:tgtEl>
                                        <p:attrNameLst>
                                          <p:attrName>r</p:attrName>
                                        </p:attrNameLst>
                                      </p:cBhvr>
                                    </p:animRot>
                                  </p:childTnLst>
                                </p:cTn>
                              </p:par>
                              <p:par>
                                <p:cTn id="12" presetID="10" presetClass="exit" presetSubtype="0" fill="hold" nodeType="withEffect">
                                  <p:stCondLst>
                                    <p:cond delay="0"/>
                                  </p:stCondLst>
                                  <p:childTnLst>
                                    <p:animEffect transition="out" filter="fade">
                                      <p:cBhvr>
                                        <p:cTn id="13" dur="750"/>
                                        <p:tgtEl>
                                          <p:spTgt spid="261"/>
                                        </p:tgtEl>
                                      </p:cBhvr>
                                    </p:animEffect>
                                    <p:set>
                                      <p:cBhvr>
                                        <p:cTn id="14" dur="1" fill="hold">
                                          <p:stCondLst>
                                            <p:cond delay="749"/>
                                          </p:stCondLst>
                                        </p:cTn>
                                        <p:tgtEl>
                                          <p:spTgt spid="2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2807" b="12895"/>
          <a:stretch/>
        </p:blipFill>
        <p:spPr>
          <a:xfrm>
            <a:off x="0" y="0"/>
            <a:ext cx="12436475" cy="6995517"/>
          </a:xfrm>
          <a:prstGeom prst="rect">
            <a:avLst/>
          </a:prstGeom>
        </p:spPr>
      </p:pic>
      <p:sp>
        <p:nvSpPr>
          <p:cNvPr id="51" name="Rectangle 50"/>
          <p:cNvSpPr/>
          <p:nvPr/>
        </p:nvSpPr>
        <p:spPr bwMode="auto">
          <a:xfrm>
            <a:off x="1" y="-635"/>
            <a:ext cx="12436474" cy="6995160"/>
          </a:xfrm>
          <a:prstGeom prst="rect">
            <a:avLst/>
          </a:prstGeom>
          <a:solidFill>
            <a:srgbClr val="0078D7">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0" y="-319"/>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bwMode="auto">
          <a:xfrm>
            <a:off x="0" y="1468936"/>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974"/>
          <p:cNvSpPr txBox="1">
            <a:spLocks/>
          </p:cNvSpPr>
          <p:nvPr/>
        </p:nvSpPr>
        <p:spPr>
          <a:xfrm>
            <a:off x="664479" y="438606"/>
            <a:ext cx="11168476" cy="109712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defRPr/>
            </a:pPr>
            <a:endParaRPr sz="3000" cap="all" spc="300">
              <a:solidFill>
                <a:srgbClr val="0072C6"/>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itle 1"/>
          <p:cNvSpPr txBox="1">
            <a:spLocks/>
          </p:cNvSpPr>
          <p:nvPr/>
        </p:nvSpPr>
        <p:spPr>
          <a:xfrm>
            <a:off x="2871731" y="952576"/>
            <a:ext cx="6838718" cy="332399"/>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algn="ctr" defTabSz="896266">
              <a:spcBef>
                <a:spcPts val="588"/>
              </a:spcBef>
              <a:defRPr/>
            </a:pPr>
            <a:r>
              <a:rPr sz="2400" spc="0">
                <a:solidFill>
                  <a:srgbClr val="0072C6"/>
                </a:solidFill>
                <a:latin typeface="Segoe UI" panose="020B0502040204020203" pitchFamily="34" charset="0"/>
                <a:cs typeface="Segoe UI" panose="020B0502040204020203" pitchFamily="34" charset="0"/>
              </a:rPr>
              <a:t>Type of threats to consider and mitigate</a:t>
            </a:r>
          </a:p>
        </p:txBody>
      </p:sp>
      <p:sp>
        <p:nvSpPr>
          <p:cNvPr id="56" name="Rectangle 55"/>
          <p:cNvSpPr/>
          <p:nvPr/>
        </p:nvSpPr>
        <p:spPr bwMode="auto">
          <a:xfrm>
            <a:off x="583150" y="3418524"/>
            <a:ext cx="2783754" cy="932594"/>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583150" y="3418523"/>
            <a:ext cx="2783754" cy="8964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58" name="TextBox 57"/>
          <p:cNvSpPr txBox="1"/>
          <p:nvPr/>
        </p:nvSpPr>
        <p:spPr>
          <a:xfrm>
            <a:off x="588980" y="3606878"/>
            <a:ext cx="2772094" cy="566656"/>
          </a:xfrm>
          <a:prstGeom prst="rect">
            <a:avLst/>
          </a:prstGeom>
          <a:noFill/>
        </p:spPr>
        <p:txBody>
          <a:bodyPr wrap="square" lIns="179285" tIns="143428" rIns="179285" bIns="143428" rtlCol="0">
            <a:spAutoFit/>
          </a:bodyPr>
          <a:lstStyle/>
          <a:p>
            <a:pPr defTabSz="914102" fontAlgn="base">
              <a:lnSpc>
                <a:spcPct val="90000"/>
              </a:lnSpc>
              <a:spcBef>
                <a:spcPct val="0"/>
              </a:spcBef>
              <a:spcAft>
                <a:spcPct val="0"/>
              </a:spcAft>
              <a:defRPr/>
            </a:pPr>
            <a:r>
              <a:rPr lang="en-US" sz="2000" kern="0" dirty="0">
                <a:ln w="3175">
                  <a:noFill/>
                </a:ln>
                <a:solidFill>
                  <a:prstClr val="white"/>
                </a:solidFill>
                <a:latin typeface="Segoe UI Semibold" panose="020B0702040204020203" pitchFamily="34" charset="0"/>
                <a:cs typeface="Segoe UI Semibold" panose="020B0702040204020203" pitchFamily="34" charset="0"/>
              </a:rPr>
              <a:t>Device Tampering</a:t>
            </a:r>
          </a:p>
        </p:txBody>
      </p:sp>
      <p:sp>
        <p:nvSpPr>
          <p:cNvPr id="59" name="Rectangle 58"/>
          <p:cNvSpPr/>
          <p:nvPr/>
        </p:nvSpPr>
        <p:spPr bwMode="auto">
          <a:xfrm>
            <a:off x="3421461" y="3418524"/>
            <a:ext cx="2783754" cy="932594"/>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a:off x="3421461" y="3418523"/>
            <a:ext cx="2783754" cy="8964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p:cNvSpPr txBox="1"/>
          <p:nvPr/>
        </p:nvSpPr>
        <p:spPr>
          <a:xfrm>
            <a:off x="3427291" y="3606877"/>
            <a:ext cx="2666979" cy="566656"/>
          </a:xfrm>
          <a:prstGeom prst="rect">
            <a:avLst/>
          </a:prstGeom>
          <a:noFill/>
        </p:spPr>
        <p:txBody>
          <a:bodyPr wrap="square" lIns="179285" tIns="143428" rIns="179285" bIns="143428" rtlCol="0">
            <a:spAutoFit/>
          </a:bodyPr>
          <a:lstStyle/>
          <a:p>
            <a:pPr defTabSz="914102" fontAlgn="base">
              <a:lnSpc>
                <a:spcPct val="90000"/>
              </a:lnSpc>
              <a:spcBef>
                <a:spcPct val="0"/>
              </a:spcBef>
              <a:spcAft>
                <a:spcPct val="0"/>
              </a:spcAft>
              <a:defRPr/>
            </a:pPr>
            <a:r>
              <a:rPr lang="en-US" sz="2000" kern="0" dirty="0">
                <a:ln w="3175">
                  <a:noFill/>
                </a:ln>
                <a:solidFill>
                  <a:prstClr val="white"/>
                </a:solidFill>
                <a:latin typeface="Segoe UI Semibold" panose="020B0702040204020203" pitchFamily="34" charset="0"/>
                <a:cs typeface="Segoe UI Semibold" panose="020B0702040204020203" pitchFamily="34" charset="0"/>
              </a:rPr>
              <a:t>Vulnerabilities</a:t>
            </a:r>
          </a:p>
        </p:txBody>
      </p:sp>
      <p:sp>
        <p:nvSpPr>
          <p:cNvPr id="62" name="Rectangle 61"/>
          <p:cNvSpPr/>
          <p:nvPr/>
        </p:nvSpPr>
        <p:spPr bwMode="auto">
          <a:xfrm>
            <a:off x="6259773" y="3418524"/>
            <a:ext cx="2783754" cy="932594"/>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p:cNvSpPr/>
          <p:nvPr/>
        </p:nvSpPr>
        <p:spPr bwMode="auto">
          <a:xfrm>
            <a:off x="6259773" y="3418523"/>
            <a:ext cx="2783754" cy="8964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6265603" y="3606877"/>
            <a:ext cx="2666978" cy="56665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000" kern="0" dirty="0">
                <a:ln w="3175">
                  <a:noFill/>
                </a:ln>
                <a:solidFill>
                  <a:prstClr val="white"/>
                </a:solidFill>
                <a:latin typeface="Segoe UI Semibold" panose="020B0702040204020203" pitchFamily="34" charset="0"/>
                <a:cs typeface="Segoe UI Semibold" panose="020B0702040204020203" pitchFamily="34" charset="0"/>
              </a:rPr>
              <a:t>Malware</a:t>
            </a:r>
          </a:p>
        </p:txBody>
      </p:sp>
      <p:sp>
        <p:nvSpPr>
          <p:cNvPr id="65" name="Rectangle 64"/>
          <p:cNvSpPr/>
          <p:nvPr/>
        </p:nvSpPr>
        <p:spPr bwMode="auto">
          <a:xfrm>
            <a:off x="9098084" y="3418524"/>
            <a:ext cx="2783754" cy="932594"/>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9098084" y="3418523"/>
            <a:ext cx="2783754" cy="8964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p:cNvSpPr txBox="1"/>
          <p:nvPr/>
        </p:nvSpPr>
        <p:spPr>
          <a:xfrm>
            <a:off x="9118429" y="3606878"/>
            <a:ext cx="2612421" cy="56665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000" kern="0" dirty="0">
                <a:ln w="3175">
                  <a:noFill/>
                </a:ln>
                <a:solidFill>
                  <a:prstClr val="white"/>
                </a:solidFill>
                <a:latin typeface="Segoe UI Semibold" panose="020B0702040204020203" pitchFamily="34" charset="0"/>
                <a:cs typeface="Segoe UI Semibold" panose="020B0702040204020203" pitchFamily="34" charset="0"/>
              </a:rPr>
              <a:t>Phishing</a:t>
            </a:r>
          </a:p>
        </p:txBody>
      </p:sp>
      <p:sp>
        <p:nvSpPr>
          <p:cNvPr id="68" name="Title 974"/>
          <p:cNvSpPr txBox="1">
            <a:spLocks/>
          </p:cNvSpPr>
          <p:nvPr/>
        </p:nvSpPr>
        <p:spPr>
          <a:xfrm>
            <a:off x="664479" y="290445"/>
            <a:ext cx="11168476" cy="109712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2C6"/>
                </a:solidFill>
                <a:latin typeface="Segoe UI Light" panose="020B0502040204020203" pitchFamily="34" charset="0"/>
                <a:cs typeface="Arial" panose="020B0604020202020204" pitchFamily="34" charset="0"/>
              </a:rPr>
              <a:t>TRADITIONAL </a:t>
            </a:r>
            <a:r>
              <a:rPr sz="3000" cap="all" spc="300">
                <a:solidFill>
                  <a:srgbClr val="0072C6"/>
                </a:solidFill>
                <a:latin typeface="Segoe UI Black" panose="020B0A02040204020203" pitchFamily="34" charset="0"/>
                <a:ea typeface="Segoe UI Black" panose="020B0A02040204020203" pitchFamily="34" charset="0"/>
                <a:cs typeface="Segoe UI Black" panose="020B0A02040204020203" pitchFamily="34" charset="0"/>
              </a:rPr>
              <a:t>Approach</a:t>
            </a:r>
          </a:p>
        </p:txBody>
      </p:sp>
    </p:spTree>
    <p:extLst>
      <p:ext uri="{BB962C8B-B14F-4D97-AF65-F5344CB8AC3E}">
        <p14:creationId xmlns:p14="http://schemas.microsoft.com/office/powerpoint/2010/main" val="3977897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left)">
                                      <p:cBhvr>
                                        <p:cTn id="16" dur="500"/>
                                        <p:tgtEl>
                                          <p:spTgt spid="6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up)">
                                      <p:cBhvr>
                                        <p:cTn id="20" dur="500"/>
                                        <p:tgtEl>
                                          <p:spTgt spid="5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up)">
                                      <p:cBhvr>
                                        <p:cTn id="23" dur="500"/>
                                        <p:tgtEl>
                                          <p:spTgt spid="6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up)">
                                      <p:cBhvr>
                                        <p:cTn id="26" dur="500"/>
                                        <p:tgtEl>
                                          <p:spTgt spid="6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up)">
                                      <p:cBhvr>
                                        <p:cTn id="29" dur="500"/>
                                        <p:tgtEl>
                                          <p:spTgt spid="67"/>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up)">
                                      <p:cBhvr>
                                        <p:cTn id="32" dur="500"/>
                                        <p:tgtEl>
                                          <p:spTgt spid="56"/>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up)">
                                      <p:cBhvr>
                                        <p:cTn id="35" dur="500"/>
                                        <p:tgtEl>
                                          <p:spTgt spid="5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up)">
                                      <p:cBhvr>
                                        <p:cTn id="38" dur="500"/>
                                        <p:tgtEl>
                                          <p:spTgt spid="6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wipe(up)">
                                      <p:cBhvr>
                                        <p:cTn id="4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59" grpId="0" animBg="1"/>
      <p:bldP spid="60" grpId="0" animBg="1"/>
      <p:bldP spid="61" grpId="0"/>
      <p:bldP spid="62" grpId="0" animBg="1"/>
      <p:bldP spid="63" grpId="0" animBg="1"/>
      <p:bldP spid="64" grpId="0"/>
      <p:bldP spid="65" grpId="0" animBg="1"/>
      <p:bldP spid="66" grpId="0" animBg="1"/>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ectangle 166"/>
          <p:cNvSpPr/>
          <p:nvPr/>
        </p:nvSpPr>
        <p:spPr bwMode="auto">
          <a:xfrm>
            <a:off x="-10644" y="1231498"/>
            <a:ext cx="12436475" cy="5763027"/>
          </a:xfrm>
          <a:prstGeom prst="rect">
            <a:avLst/>
          </a:prstGeom>
          <a:solidFill>
            <a:srgbClr val="E9E9E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168" name="Title 974"/>
          <p:cNvSpPr txBox="1">
            <a:spLocks/>
          </p:cNvSpPr>
          <p:nvPr/>
        </p:nvSpPr>
        <p:spPr>
          <a:xfrm>
            <a:off x="991683" y="337560"/>
            <a:ext cx="10453108" cy="548562"/>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8D7"/>
                </a:solidFill>
                <a:latin typeface="Segoe UI Light" panose="020B0502040204020203" pitchFamily="34" charset="0"/>
                <a:cs typeface="Arial" panose="020B0604020202020204" pitchFamily="34" charset="0"/>
              </a:rPr>
              <a:t>COMPREHENSIVE </a:t>
            </a: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THREAT RESISTENCE</a:t>
            </a:r>
            <a:endParaRPr sz="3000" cap="all" spc="300">
              <a:solidFill>
                <a:srgbClr val="0078D7"/>
              </a:solidFill>
              <a:latin typeface="Segoe UI Light" panose="020B0502040204020203" pitchFamily="34" charset="0"/>
              <a:cs typeface="Arial" panose="020B0604020202020204" pitchFamily="34" charset="0"/>
            </a:endParaRPr>
          </a:p>
        </p:txBody>
      </p:sp>
      <p:sp>
        <p:nvSpPr>
          <p:cNvPr id="169" name="Rectangle 168"/>
          <p:cNvSpPr/>
          <p:nvPr/>
        </p:nvSpPr>
        <p:spPr bwMode="auto">
          <a:xfrm>
            <a:off x="0" y="1213210"/>
            <a:ext cx="12435840" cy="18288"/>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ectangle 169"/>
          <p:cNvSpPr/>
          <p:nvPr/>
        </p:nvSpPr>
        <p:spPr bwMode="auto">
          <a:xfrm>
            <a:off x="0" y="6976237"/>
            <a:ext cx="12435840" cy="18288"/>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1" name="Straight Connector 170"/>
          <p:cNvCxnSpPr/>
          <p:nvPr/>
        </p:nvCxnSpPr>
        <p:spPr>
          <a:xfrm rot="5400000">
            <a:off x="6218237" y="-1999753"/>
            <a:ext cx="0" cy="12188952"/>
          </a:xfrm>
          <a:prstGeom prst="line">
            <a:avLst/>
          </a:prstGeom>
          <a:noFill/>
          <a:ln w="9525" cap="flat" cmpd="sng" algn="ctr">
            <a:solidFill>
              <a:srgbClr val="FFFFFF">
                <a:lumMod val="50000"/>
              </a:srgbClr>
            </a:solidFill>
            <a:prstDash val="sysDash"/>
            <a:headEnd type="none"/>
            <a:tailEnd type="none"/>
          </a:ln>
          <a:effectLst/>
        </p:spPr>
      </p:cxnSp>
      <p:sp>
        <p:nvSpPr>
          <p:cNvPr id="172" name="Rectangle 171"/>
          <p:cNvSpPr/>
          <p:nvPr/>
        </p:nvSpPr>
        <p:spPr bwMode="auto">
          <a:xfrm>
            <a:off x="2977923" y="3696885"/>
            <a:ext cx="2112486" cy="3885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External</a:t>
            </a:r>
          </a:p>
        </p:txBody>
      </p:sp>
      <p:sp>
        <p:nvSpPr>
          <p:cNvPr id="173" name="Rectangle 172"/>
          <p:cNvSpPr/>
          <p:nvPr/>
        </p:nvSpPr>
        <p:spPr bwMode="auto">
          <a:xfrm>
            <a:off x="2970594" y="4113011"/>
            <a:ext cx="2112486" cy="3885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Internal</a:t>
            </a:r>
          </a:p>
        </p:txBody>
      </p:sp>
      <p:grpSp>
        <p:nvGrpSpPr>
          <p:cNvPr id="174" name="Group 173"/>
          <p:cNvGrpSpPr/>
          <p:nvPr/>
        </p:nvGrpSpPr>
        <p:grpSpPr>
          <a:xfrm>
            <a:off x="4627498" y="2503984"/>
            <a:ext cx="3181478" cy="3181478"/>
            <a:chOff x="4142866" y="3344198"/>
            <a:chExt cx="4150742" cy="4150742"/>
          </a:xfrm>
        </p:grpSpPr>
        <p:grpSp>
          <p:nvGrpSpPr>
            <p:cNvPr id="175" name="Group 174"/>
            <p:cNvGrpSpPr/>
            <p:nvPr/>
          </p:nvGrpSpPr>
          <p:grpSpPr>
            <a:xfrm>
              <a:off x="4284504" y="3485836"/>
              <a:ext cx="3867465" cy="3867465"/>
              <a:chOff x="4626867" y="3012742"/>
              <a:chExt cx="3120286" cy="3120286"/>
            </a:xfrm>
          </p:grpSpPr>
          <p:sp>
            <p:nvSpPr>
              <p:cNvPr id="177" name="Oval 176"/>
              <p:cNvSpPr/>
              <p:nvPr/>
            </p:nvSpPr>
            <p:spPr bwMode="auto">
              <a:xfrm>
                <a:off x="4626867" y="3012742"/>
                <a:ext cx="3120286" cy="3120286"/>
              </a:xfrm>
              <a:prstGeom prst="ellipse">
                <a:avLst/>
              </a:prstGeom>
              <a:solidFill>
                <a:srgbClr val="D7D7D7"/>
              </a:solidFill>
              <a:ln w="9525" cap="flat" cmpd="sng" algn="ctr">
                <a:solidFill>
                  <a:srgbClr val="D7D7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p:cNvSpPr/>
              <p:nvPr/>
            </p:nvSpPr>
            <p:spPr bwMode="auto">
              <a:xfrm>
                <a:off x="4754512" y="3140387"/>
                <a:ext cx="2864995" cy="2864995"/>
              </a:xfrm>
              <a:prstGeom prst="ellipse">
                <a:avLst/>
              </a:prstGeom>
              <a:solidFill>
                <a:srgbClr val="0060AC"/>
              </a:solidFill>
              <a:ln w="9525" cap="flat" cmpd="sng" algn="ctr">
                <a:solidFill>
                  <a:srgbClr val="0060A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p:cNvSpPr/>
              <p:nvPr/>
            </p:nvSpPr>
            <p:spPr bwMode="auto">
              <a:xfrm>
                <a:off x="4901203" y="3287078"/>
                <a:ext cx="2571612" cy="2571612"/>
              </a:xfrm>
              <a:prstGeom prst="ellipse">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6" name="Oval 175"/>
            <p:cNvSpPr/>
            <p:nvPr/>
          </p:nvSpPr>
          <p:spPr bwMode="auto">
            <a:xfrm>
              <a:off x="4142866" y="3344198"/>
              <a:ext cx="4150742" cy="4150742"/>
            </a:xfrm>
            <a:prstGeom prst="ellipse">
              <a:avLst/>
            </a:prstGeom>
            <a:no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0" name="Rectangle 179"/>
          <p:cNvSpPr/>
          <p:nvPr/>
        </p:nvSpPr>
        <p:spPr bwMode="auto">
          <a:xfrm>
            <a:off x="1009155" y="2604246"/>
            <a:ext cx="3239071" cy="9436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SmartScreen</a:t>
            </a:r>
          </a:p>
        </p:txBody>
      </p:sp>
      <p:sp>
        <p:nvSpPr>
          <p:cNvPr id="181" name="Rectangle 180"/>
          <p:cNvSpPr/>
          <p:nvPr/>
        </p:nvSpPr>
        <p:spPr bwMode="auto">
          <a:xfrm>
            <a:off x="8755529" y="2604246"/>
            <a:ext cx="2776119" cy="9436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Windows Firewall</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83" name="Rectangle 182"/>
          <p:cNvSpPr/>
          <p:nvPr/>
        </p:nvSpPr>
        <p:spPr bwMode="auto">
          <a:xfrm>
            <a:off x="8749944" y="4893665"/>
            <a:ext cx="2776119" cy="9436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Windows Defender</a:t>
            </a:r>
          </a:p>
        </p:txBody>
      </p:sp>
      <p:grpSp>
        <p:nvGrpSpPr>
          <p:cNvPr id="184" name="Group 183"/>
          <p:cNvGrpSpPr/>
          <p:nvPr/>
        </p:nvGrpSpPr>
        <p:grpSpPr>
          <a:xfrm>
            <a:off x="5340961" y="3519906"/>
            <a:ext cx="1867030" cy="1149635"/>
            <a:chOff x="13381038" y="5965825"/>
            <a:chExt cx="5718176" cy="3602038"/>
          </a:xfrm>
          <a:solidFill>
            <a:srgbClr val="FFFFFF"/>
          </a:solidFill>
        </p:grpSpPr>
        <p:sp>
          <p:nvSpPr>
            <p:cNvPr id="185" name="Freeform 184"/>
            <p:cNvSpPr>
              <a:spLocks noEditPoints="1"/>
            </p:cNvSpPr>
            <p:nvPr/>
          </p:nvSpPr>
          <p:spPr bwMode="auto">
            <a:xfrm>
              <a:off x="13381038" y="6529388"/>
              <a:ext cx="1277938" cy="3027363"/>
            </a:xfrm>
            <a:custGeom>
              <a:avLst/>
              <a:gdLst>
                <a:gd name="T0" fmla="*/ 178 w 805"/>
                <a:gd name="T1" fmla="*/ 1345 h 1907"/>
                <a:gd name="T2" fmla="*/ 178 w 805"/>
                <a:gd name="T3" fmla="*/ 1523 h 1907"/>
                <a:gd name="T4" fmla="*/ 348 w 805"/>
                <a:gd name="T5" fmla="*/ 1523 h 1907"/>
                <a:gd name="T6" fmla="*/ 348 w 805"/>
                <a:gd name="T7" fmla="*/ 1345 h 1907"/>
                <a:gd name="T8" fmla="*/ 178 w 805"/>
                <a:gd name="T9" fmla="*/ 1345 h 1907"/>
                <a:gd name="T10" fmla="*/ 178 w 805"/>
                <a:gd name="T11" fmla="*/ 1345 h 1907"/>
                <a:gd name="T12" fmla="*/ 178 w 805"/>
                <a:gd name="T13" fmla="*/ 1120 h 1907"/>
                <a:gd name="T14" fmla="*/ 178 w 805"/>
                <a:gd name="T15" fmla="*/ 1298 h 1907"/>
                <a:gd name="T16" fmla="*/ 348 w 805"/>
                <a:gd name="T17" fmla="*/ 1298 h 1907"/>
                <a:gd name="T18" fmla="*/ 348 w 805"/>
                <a:gd name="T19" fmla="*/ 1120 h 1907"/>
                <a:gd name="T20" fmla="*/ 178 w 805"/>
                <a:gd name="T21" fmla="*/ 1120 h 1907"/>
                <a:gd name="T22" fmla="*/ 178 w 805"/>
                <a:gd name="T23" fmla="*/ 1120 h 1907"/>
                <a:gd name="T24" fmla="*/ 178 w 805"/>
                <a:gd name="T25" fmla="*/ 881 h 1907"/>
                <a:gd name="T26" fmla="*/ 178 w 805"/>
                <a:gd name="T27" fmla="*/ 1059 h 1907"/>
                <a:gd name="T28" fmla="*/ 348 w 805"/>
                <a:gd name="T29" fmla="*/ 1059 h 1907"/>
                <a:gd name="T30" fmla="*/ 348 w 805"/>
                <a:gd name="T31" fmla="*/ 881 h 1907"/>
                <a:gd name="T32" fmla="*/ 178 w 805"/>
                <a:gd name="T33" fmla="*/ 881 h 1907"/>
                <a:gd name="T34" fmla="*/ 178 w 805"/>
                <a:gd name="T35" fmla="*/ 881 h 1907"/>
                <a:gd name="T36" fmla="*/ 178 w 805"/>
                <a:gd name="T37" fmla="*/ 630 h 1907"/>
                <a:gd name="T38" fmla="*/ 178 w 805"/>
                <a:gd name="T39" fmla="*/ 808 h 1907"/>
                <a:gd name="T40" fmla="*/ 348 w 805"/>
                <a:gd name="T41" fmla="*/ 808 h 1907"/>
                <a:gd name="T42" fmla="*/ 348 w 805"/>
                <a:gd name="T43" fmla="*/ 630 h 1907"/>
                <a:gd name="T44" fmla="*/ 178 w 805"/>
                <a:gd name="T45" fmla="*/ 630 h 1907"/>
                <a:gd name="T46" fmla="*/ 178 w 805"/>
                <a:gd name="T47" fmla="*/ 630 h 1907"/>
                <a:gd name="T48" fmla="*/ 455 w 805"/>
                <a:gd name="T49" fmla="*/ 384 h 1907"/>
                <a:gd name="T50" fmla="*/ 455 w 805"/>
                <a:gd name="T51" fmla="*/ 564 h 1907"/>
                <a:gd name="T52" fmla="*/ 627 w 805"/>
                <a:gd name="T53" fmla="*/ 564 h 1907"/>
                <a:gd name="T54" fmla="*/ 627 w 805"/>
                <a:gd name="T55" fmla="*/ 384 h 1907"/>
                <a:gd name="T56" fmla="*/ 455 w 805"/>
                <a:gd name="T57" fmla="*/ 384 h 1907"/>
                <a:gd name="T58" fmla="*/ 455 w 805"/>
                <a:gd name="T59" fmla="*/ 384 h 1907"/>
                <a:gd name="T60" fmla="*/ 178 w 805"/>
                <a:gd name="T61" fmla="*/ 384 h 1907"/>
                <a:gd name="T62" fmla="*/ 178 w 805"/>
                <a:gd name="T63" fmla="*/ 564 h 1907"/>
                <a:gd name="T64" fmla="*/ 348 w 805"/>
                <a:gd name="T65" fmla="*/ 564 h 1907"/>
                <a:gd name="T66" fmla="*/ 348 w 805"/>
                <a:gd name="T67" fmla="*/ 384 h 1907"/>
                <a:gd name="T68" fmla="*/ 178 w 805"/>
                <a:gd name="T69" fmla="*/ 384 h 1907"/>
                <a:gd name="T70" fmla="*/ 178 w 805"/>
                <a:gd name="T71" fmla="*/ 384 h 1907"/>
                <a:gd name="T72" fmla="*/ 455 w 805"/>
                <a:gd name="T73" fmla="*/ 137 h 1907"/>
                <a:gd name="T74" fmla="*/ 455 w 805"/>
                <a:gd name="T75" fmla="*/ 315 h 1907"/>
                <a:gd name="T76" fmla="*/ 627 w 805"/>
                <a:gd name="T77" fmla="*/ 315 h 1907"/>
                <a:gd name="T78" fmla="*/ 627 w 805"/>
                <a:gd name="T79" fmla="*/ 137 h 1907"/>
                <a:gd name="T80" fmla="*/ 455 w 805"/>
                <a:gd name="T81" fmla="*/ 137 h 1907"/>
                <a:gd name="T82" fmla="*/ 455 w 805"/>
                <a:gd name="T83" fmla="*/ 137 h 1907"/>
                <a:gd name="T84" fmla="*/ 178 w 805"/>
                <a:gd name="T85" fmla="*/ 137 h 1907"/>
                <a:gd name="T86" fmla="*/ 178 w 805"/>
                <a:gd name="T87" fmla="*/ 315 h 1907"/>
                <a:gd name="T88" fmla="*/ 348 w 805"/>
                <a:gd name="T89" fmla="*/ 315 h 1907"/>
                <a:gd name="T90" fmla="*/ 348 w 805"/>
                <a:gd name="T91" fmla="*/ 137 h 1907"/>
                <a:gd name="T92" fmla="*/ 178 w 805"/>
                <a:gd name="T93" fmla="*/ 137 h 1907"/>
                <a:gd name="T94" fmla="*/ 178 w 805"/>
                <a:gd name="T95" fmla="*/ 137 h 1907"/>
                <a:gd name="T96" fmla="*/ 0 w 805"/>
                <a:gd name="T97" fmla="*/ 0 h 1907"/>
                <a:gd name="T98" fmla="*/ 805 w 805"/>
                <a:gd name="T99" fmla="*/ 0 h 1907"/>
                <a:gd name="T100" fmla="*/ 805 w 805"/>
                <a:gd name="T101" fmla="*/ 694 h 1907"/>
                <a:gd name="T102" fmla="*/ 426 w 805"/>
                <a:gd name="T103" fmla="*/ 694 h 1907"/>
                <a:gd name="T104" fmla="*/ 426 w 805"/>
                <a:gd name="T105" fmla="*/ 1907 h 1907"/>
                <a:gd name="T106" fmla="*/ 0 w 805"/>
                <a:gd name="T107" fmla="*/ 1907 h 1907"/>
                <a:gd name="T108" fmla="*/ 0 w 805"/>
                <a:gd name="T109" fmla="*/ 0 h 1907"/>
                <a:gd name="T110" fmla="*/ 0 w 805"/>
                <a:gd name="T11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5" h="1907">
                  <a:moveTo>
                    <a:pt x="178" y="1345"/>
                  </a:moveTo>
                  <a:lnTo>
                    <a:pt x="178" y="1523"/>
                  </a:lnTo>
                  <a:lnTo>
                    <a:pt x="348" y="1523"/>
                  </a:lnTo>
                  <a:lnTo>
                    <a:pt x="348" y="1345"/>
                  </a:lnTo>
                  <a:lnTo>
                    <a:pt x="178" y="1345"/>
                  </a:lnTo>
                  <a:lnTo>
                    <a:pt x="178" y="1345"/>
                  </a:lnTo>
                  <a:close/>
                  <a:moveTo>
                    <a:pt x="178" y="1120"/>
                  </a:moveTo>
                  <a:lnTo>
                    <a:pt x="178" y="1298"/>
                  </a:lnTo>
                  <a:lnTo>
                    <a:pt x="348" y="1298"/>
                  </a:lnTo>
                  <a:lnTo>
                    <a:pt x="348" y="1120"/>
                  </a:lnTo>
                  <a:lnTo>
                    <a:pt x="178" y="1120"/>
                  </a:lnTo>
                  <a:lnTo>
                    <a:pt x="178" y="1120"/>
                  </a:lnTo>
                  <a:close/>
                  <a:moveTo>
                    <a:pt x="178" y="881"/>
                  </a:moveTo>
                  <a:lnTo>
                    <a:pt x="178" y="1059"/>
                  </a:lnTo>
                  <a:lnTo>
                    <a:pt x="348" y="1059"/>
                  </a:lnTo>
                  <a:lnTo>
                    <a:pt x="348" y="881"/>
                  </a:lnTo>
                  <a:lnTo>
                    <a:pt x="178" y="881"/>
                  </a:lnTo>
                  <a:lnTo>
                    <a:pt x="178" y="881"/>
                  </a:lnTo>
                  <a:close/>
                  <a:moveTo>
                    <a:pt x="178" y="630"/>
                  </a:moveTo>
                  <a:lnTo>
                    <a:pt x="178" y="808"/>
                  </a:lnTo>
                  <a:lnTo>
                    <a:pt x="348" y="808"/>
                  </a:lnTo>
                  <a:lnTo>
                    <a:pt x="348" y="630"/>
                  </a:lnTo>
                  <a:lnTo>
                    <a:pt x="178" y="630"/>
                  </a:lnTo>
                  <a:lnTo>
                    <a:pt x="178" y="630"/>
                  </a:lnTo>
                  <a:close/>
                  <a:moveTo>
                    <a:pt x="455" y="384"/>
                  </a:moveTo>
                  <a:lnTo>
                    <a:pt x="455" y="564"/>
                  </a:lnTo>
                  <a:lnTo>
                    <a:pt x="627" y="564"/>
                  </a:lnTo>
                  <a:lnTo>
                    <a:pt x="627" y="384"/>
                  </a:lnTo>
                  <a:lnTo>
                    <a:pt x="455" y="384"/>
                  </a:lnTo>
                  <a:lnTo>
                    <a:pt x="455" y="384"/>
                  </a:lnTo>
                  <a:close/>
                  <a:moveTo>
                    <a:pt x="178" y="384"/>
                  </a:moveTo>
                  <a:lnTo>
                    <a:pt x="178" y="564"/>
                  </a:lnTo>
                  <a:lnTo>
                    <a:pt x="348" y="564"/>
                  </a:lnTo>
                  <a:lnTo>
                    <a:pt x="348" y="384"/>
                  </a:lnTo>
                  <a:lnTo>
                    <a:pt x="178" y="384"/>
                  </a:lnTo>
                  <a:lnTo>
                    <a:pt x="178" y="384"/>
                  </a:lnTo>
                  <a:close/>
                  <a:moveTo>
                    <a:pt x="455" y="137"/>
                  </a:moveTo>
                  <a:lnTo>
                    <a:pt x="455" y="315"/>
                  </a:lnTo>
                  <a:lnTo>
                    <a:pt x="627" y="315"/>
                  </a:lnTo>
                  <a:lnTo>
                    <a:pt x="627" y="137"/>
                  </a:lnTo>
                  <a:lnTo>
                    <a:pt x="455" y="137"/>
                  </a:lnTo>
                  <a:lnTo>
                    <a:pt x="455" y="137"/>
                  </a:lnTo>
                  <a:close/>
                  <a:moveTo>
                    <a:pt x="178" y="137"/>
                  </a:moveTo>
                  <a:lnTo>
                    <a:pt x="178" y="315"/>
                  </a:lnTo>
                  <a:lnTo>
                    <a:pt x="348" y="315"/>
                  </a:lnTo>
                  <a:lnTo>
                    <a:pt x="348" y="137"/>
                  </a:lnTo>
                  <a:lnTo>
                    <a:pt x="178" y="137"/>
                  </a:lnTo>
                  <a:lnTo>
                    <a:pt x="178" y="137"/>
                  </a:lnTo>
                  <a:close/>
                  <a:moveTo>
                    <a:pt x="0" y="0"/>
                  </a:moveTo>
                  <a:lnTo>
                    <a:pt x="805" y="0"/>
                  </a:lnTo>
                  <a:lnTo>
                    <a:pt x="805" y="694"/>
                  </a:lnTo>
                  <a:lnTo>
                    <a:pt x="426" y="694"/>
                  </a:lnTo>
                  <a:lnTo>
                    <a:pt x="426" y="1907"/>
                  </a:lnTo>
                  <a:lnTo>
                    <a:pt x="0" y="190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185"/>
            <p:cNvSpPr>
              <a:spLocks/>
            </p:cNvSpPr>
            <p:nvPr/>
          </p:nvSpPr>
          <p:spPr bwMode="auto">
            <a:xfrm>
              <a:off x="16198851" y="7683500"/>
              <a:ext cx="2900363" cy="1884363"/>
            </a:xfrm>
            <a:custGeom>
              <a:avLst/>
              <a:gdLst>
                <a:gd name="T0" fmla="*/ 768 w 772"/>
                <a:gd name="T1" fmla="*/ 328 h 501"/>
                <a:gd name="T2" fmla="*/ 756 w 772"/>
                <a:gd name="T3" fmla="*/ 292 h 501"/>
                <a:gd name="T4" fmla="*/ 737 w 772"/>
                <a:gd name="T5" fmla="*/ 260 h 501"/>
                <a:gd name="T6" fmla="*/ 712 w 772"/>
                <a:gd name="T7" fmla="*/ 232 h 501"/>
                <a:gd name="T8" fmla="*/ 682 w 772"/>
                <a:gd name="T9" fmla="*/ 210 h 501"/>
                <a:gd name="T10" fmla="*/ 668 w 772"/>
                <a:gd name="T11" fmla="*/ 202 h 501"/>
                <a:gd name="T12" fmla="*/ 666 w 772"/>
                <a:gd name="T13" fmla="*/ 184 h 501"/>
                <a:gd name="T14" fmla="*/ 662 w 772"/>
                <a:gd name="T15" fmla="*/ 165 h 501"/>
                <a:gd name="T16" fmla="*/ 656 w 772"/>
                <a:gd name="T17" fmla="*/ 149 h 501"/>
                <a:gd name="T18" fmla="*/ 647 w 772"/>
                <a:gd name="T19" fmla="*/ 133 h 501"/>
                <a:gd name="T20" fmla="*/ 637 w 772"/>
                <a:gd name="T21" fmla="*/ 120 h 501"/>
                <a:gd name="T22" fmla="*/ 624 w 772"/>
                <a:gd name="T23" fmla="*/ 107 h 501"/>
                <a:gd name="T24" fmla="*/ 611 w 772"/>
                <a:gd name="T25" fmla="*/ 97 h 501"/>
                <a:gd name="T26" fmla="*/ 595 w 772"/>
                <a:gd name="T27" fmla="*/ 89 h 501"/>
                <a:gd name="T28" fmla="*/ 579 w 772"/>
                <a:gd name="T29" fmla="*/ 83 h 501"/>
                <a:gd name="T30" fmla="*/ 562 w 772"/>
                <a:gd name="T31" fmla="*/ 80 h 501"/>
                <a:gd name="T32" fmla="*/ 540 w 772"/>
                <a:gd name="T33" fmla="*/ 80 h 501"/>
                <a:gd name="T34" fmla="*/ 514 w 772"/>
                <a:gd name="T35" fmla="*/ 86 h 501"/>
                <a:gd name="T36" fmla="*/ 490 w 772"/>
                <a:gd name="T37" fmla="*/ 97 h 501"/>
                <a:gd name="T38" fmla="*/ 468 w 772"/>
                <a:gd name="T39" fmla="*/ 80 h 501"/>
                <a:gd name="T40" fmla="*/ 441 w 772"/>
                <a:gd name="T41" fmla="*/ 52 h 501"/>
                <a:gd name="T42" fmla="*/ 411 w 772"/>
                <a:gd name="T43" fmla="*/ 28 h 501"/>
                <a:gd name="T44" fmla="*/ 376 w 772"/>
                <a:gd name="T45" fmla="*/ 12 h 501"/>
                <a:gd name="T46" fmla="*/ 338 w 772"/>
                <a:gd name="T47" fmla="*/ 3 h 501"/>
                <a:gd name="T48" fmla="*/ 301 w 772"/>
                <a:gd name="T49" fmla="*/ 1 h 501"/>
                <a:gd name="T50" fmla="*/ 271 w 772"/>
                <a:gd name="T51" fmla="*/ 5 h 501"/>
                <a:gd name="T52" fmla="*/ 243 w 772"/>
                <a:gd name="T53" fmla="*/ 13 h 501"/>
                <a:gd name="T54" fmla="*/ 216 w 772"/>
                <a:gd name="T55" fmla="*/ 26 h 501"/>
                <a:gd name="T56" fmla="*/ 209 w 772"/>
                <a:gd name="T57" fmla="*/ 92 h 501"/>
                <a:gd name="T58" fmla="*/ 0 w 772"/>
                <a:gd name="T59" fmla="*/ 355 h 501"/>
                <a:gd name="T60" fmla="*/ 0 w 772"/>
                <a:gd name="T61" fmla="*/ 376 h 501"/>
                <a:gd name="T62" fmla="*/ 2 w 772"/>
                <a:gd name="T63" fmla="*/ 398 h 501"/>
                <a:gd name="T64" fmla="*/ 9 w 772"/>
                <a:gd name="T65" fmla="*/ 418 h 501"/>
                <a:gd name="T66" fmla="*/ 18 w 772"/>
                <a:gd name="T67" fmla="*/ 436 h 501"/>
                <a:gd name="T68" fmla="*/ 29 w 772"/>
                <a:gd name="T69" fmla="*/ 452 h 501"/>
                <a:gd name="T70" fmla="*/ 44 w 772"/>
                <a:gd name="T71" fmla="*/ 466 h 501"/>
                <a:gd name="T72" fmla="*/ 60 w 772"/>
                <a:gd name="T73" fmla="*/ 478 h 501"/>
                <a:gd name="T74" fmla="*/ 79 w 772"/>
                <a:gd name="T75" fmla="*/ 487 h 501"/>
                <a:gd name="T76" fmla="*/ 99 w 772"/>
                <a:gd name="T77" fmla="*/ 495 h 501"/>
                <a:gd name="T78" fmla="*/ 121 w 772"/>
                <a:gd name="T79" fmla="*/ 499 h 501"/>
                <a:gd name="T80" fmla="*/ 143 w 772"/>
                <a:gd name="T81" fmla="*/ 501 h 501"/>
                <a:gd name="T82" fmla="*/ 633 w 772"/>
                <a:gd name="T83" fmla="*/ 499 h 501"/>
                <a:gd name="T84" fmla="*/ 677 w 772"/>
                <a:gd name="T85" fmla="*/ 489 h 501"/>
                <a:gd name="T86" fmla="*/ 698 w 772"/>
                <a:gd name="T87" fmla="*/ 480 h 501"/>
                <a:gd name="T88" fmla="*/ 716 w 772"/>
                <a:gd name="T89" fmla="*/ 471 h 501"/>
                <a:gd name="T90" fmla="*/ 732 w 772"/>
                <a:gd name="T91" fmla="*/ 459 h 501"/>
                <a:gd name="T92" fmla="*/ 746 w 772"/>
                <a:gd name="T93" fmla="*/ 445 h 501"/>
                <a:gd name="T94" fmla="*/ 757 w 772"/>
                <a:gd name="T95" fmla="*/ 428 h 501"/>
                <a:gd name="T96" fmla="*/ 765 w 772"/>
                <a:gd name="T97" fmla="*/ 410 h 501"/>
                <a:gd name="T98" fmla="*/ 770 w 772"/>
                <a:gd name="T99" fmla="*/ 389 h 501"/>
                <a:gd name="T100" fmla="*/ 772 w 772"/>
                <a:gd name="T101" fmla="*/ 36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2" h="501">
                  <a:moveTo>
                    <a:pt x="772" y="353"/>
                  </a:moveTo>
                  <a:cubicBezTo>
                    <a:pt x="770" y="340"/>
                    <a:pt x="770" y="340"/>
                    <a:pt x="770" y="340"/>
                  </a:cubicBezTo>
                  <a:cubicBezTo>
                    <a:pt x="768" y="328"/>
                    <a:pt x="768" y="328"/>
                    <a:pt x="768" y="328"/>
                  </a:cubicBezTo>
                  <a:cubicBezTo>
                    <a:pt x="765" y="316"/>
                    <a:pt x="765" y="316"/>
                    <a:pt x="765" y="316"/>
                  </a:cubicBezTo>
                  <a:cubicBezTo>
                    <a:pt x="761" y="304"/>
                    <a:pt x="761" y="304"/>
                    <a:pt x="761" y="304"/>
                  </a:cubicBezTo>
                  <a:cubicBezTo>
                    <a:pt x="756" y="292"/>
                    <a:pt x="756" y="292"/>
                    <a:pt x="756" y="292"/>
                  </a:cubicBezTo>
                  <a:cubicBezTo>
                    <a:pt x="750" y="281"/>
                    <a:pt x="750" y="281"/>
                    <a:pt x="750" y="281"/>
                  </a:cubicBezTo>
                  <a:cubicBezTo>
                    <a:pt x="744" y="270"/>
                    <a:pt x="744" y="270"/>
                    <a:pt x="744" y="270"/>
                  </a:cubicBezTo>
                  <a:cubicBezTo>
                    <a:pt x="737" y="260"/>
                    <a:pt x="737" y="260"/>
                    <a:pt x="737" y="260"/>
                  </a:cubicBezTo>
                  <a:cubicBezTo>
                    <a:pt x="729" y="249"/>
                    <a:pt x="729" y="249"/>
                    <a:pt x="729" y="249"/>
                  </a:cubicBezTo>
                  <a:cubicBezTo>
                    <a:pt x="721" y="240"/>
                    <a:pt x="721" y="240"/>
                    <a:pt x="721" y="240"/>
                  </a:cubicBezTo>
                  <a:cubicBezTo>
                    <a:pt x="712" y="232"/>
                    <a:pt x="712" y="232"/>
                    <a:pt x="712" y="232"/>
                  </a:cubicBezTo>
                  <a:cubicBezTo>
                    <a:pt x="702" y="223"/>
                    <a:pt x="702" y="223"/>
                    <a:pt x="702" y="223"/>
                  </a:cubicBezTo>
                  <a:cubicBezTo>
                    <a:pt x="692" y="216"/>
                    <a:pt x="692" y="216"/>
                    <a:pt x="692" y="216"/>
                  </a:cubicBezTo>
                  <a:cubicBezTo>
                    <a:pt x="682" y="210"/>
                    <a:pt x="682" y="210"/>
                    <a:pt x="682" y="210"/>
                  </a:cubicBezTo>
                  <a:cubicBezTo>
                    <a:pt x="671" y="204"/>
                    <a:pt x="671" y="204"/>
                    <a:pt x="671" y="204"/>
                  </a:cubicBezTo>
                  <a:cubicBezTo>
                    <a:pt x="669" y="203"/>
                    <a:pt x="669" y="203"/>
                    <a:pt x="669" y="203"/>
                  </a:cubicBezTo>
                  <a:cubicBezTo>
                    <a:pt x="668" y="202"/>
                    <a:pt x="668" y="202"/>
                    <a:pt x="668" y="202"/>
                  </a:cubicBezTo>
                  <a:cubicBezTo>
                    <a:pt x="668" y="196"/>
                    <a:pt x="668" y="196"/>
                    <a:pt x="668" y="196"/>
                  </a:cubicBezTo>
                  <a:cubicBezTo>
                    <a:pt x="668" y="190"/>
                    <a:pt x="668" y="190"/>
                    <a:pt x="668" y="190"/>
                  </a:cubicBezTo>
                  <a:cubicBezTo>
                    <a:pt x="666" y="184"/>
                    <a:pt x="666" y="184"/>
                    <a:pt x="666" y="184"/>
                  </a:cubicBezTo>
                  <a:cubicBezTo>
                    <a:pt x="666" y="177"/>
                    <a:pt x="666" y="177"/>
                    <a:pt x="666" y="177"/>
                  </a:cubicBezTo>
                  <a:cubicBezTo>
                    <a:pt x="664" y="172"/>
                    <a:pt x="664" y="172"/>
                    <a:pt x="664" y="172"/>
                  </a:cubicBezTo>
                  <a:cubicBezTo>
                    <a:pt x="662" y="165"/>
                    <a:pt x="662" y="165"/>
                    <a:pt x="662" y="165"/>
                  </a:cubicBezTo>
                  <a:cubicBezTo>
                    <a:pt x="661" y="160"/>
                    <a:pt x="661" y="160"/>
                    <a:pt x="661" y="160"/>
                  </a:cubicBezTo>
                  <a:cubicBezTo>
                    <a:pt x="658" y="154"/>
                    <a:pt x="658" y="154"/>
                    <a:pt x="658" y="154"/>
                  </a:cubicBezTo>
                  <a:cubicBezTo>
                    <a:pt x="656" y="149"/>
                    <a:pt x="656" y="149"/>
                    <a:pt x="656" y="149"/>
                  </a:cubicBezTo>
                  <a:cubicBezTo>
                    <a:pt x="653" y="144"/>
                    <a:pt x="653" y="144"/>
                    <a:pt x="653" y="144"/>
                  </a:cubicBezTo>
                  <a:cubicBezTo>
                    <a:pt x="651" y="138"/>
                    <a:pt x="651" y="138"/>
                    <a:pt x="651" y="138"/>
                  </a:cubicBezTo>
                  <a:cubicBezTo>
                    <a:pt x="647" y="133"/>
                    <a:pt x="647" y="133"/>
                    <a:pt x="647" y="133"/>
                  </a:cubicBezTo>
                  <a:cubicBezTo>
                    <a:pt x="644" y="129"/>
                    <a:pt x="644" y="129"/>
                    <a:pt x="644" y="129"/>
                  </a:cubicBezTo>
                  <a:cubicBezTo>
                    <a:pt x="640" y="124"/>
                    <a:pt x="640" y="124"/>
                    <a:pt x="640" y="124"/>
                  </a:cubicBezTo>
                  <a:cubicBezTo>
                    <a:pt x="637" y="120"/>
                    <a:pt x="637" y="120"/>
                    <a:pt x="637" y="120"/>
                  </a:cubicBezTo>
                  <a:cubicBezTo>
                    <a:pt x="633" y="115"/>
                    <a:pt x="633" y="115"/>
                    <a:pt x="633" y="115"/>
                  </a:cubicBezTo>
                  <a:cubicBezTo>
                    <a:pt x="629" y="111"/>
                    <a:pt x="629" y="111"/>
                    <a:pt x="629" y="111"/>
                  </a:cubicBezTo>
                  <a:cubicBezTo>
                    <a:pt x="624" y="107"/>
                    <a:pt x="624" y="107"/>
                    <a:pt x="624" y="107"/>
                  </a:cubicBezTo>
                  <a:cubicBezTo>
                    <a:pt x="620" y="104"/>
                    <a:pt x="620" y="104"/>
                    <a:pt x="620" y="104"/>
                  </a:cubicBezTo>
                  <a:cubicBezTo>
                    <a:pt x="615" y="100"/>
                    <a:pt x="615" y="100"/>
                    <a:pt x="615" y="100"/>
                  </a:cubicBezTo>
                  <a:cubicBezTo>
                    <a:pt x="611" y="97"/>
                    <a:pt x="611" y="97"/>
                    <a:pt x="611" y="97"/>
                  </a:cubicBezTo>
                  <a:cubicBezTo>
                    <a:pt x="606" y="94"/>
                    <a:pt x="606" y="94"/>
                    <a:pt x="606" y="94"/>
                  </a:cubicBezTo>
                  <a:cubicBezTo>
                    <a:pt x="601" y="92"/>
                    <a:pt x="601" y="92"/>
                    <a:pt x="601" y="92"/>
                  </a:cubicBezTo>
                  <a:cubicBezTo>
                    <a:pt x="595" y="89"/>
                    <a:pt x="595" y="89"/>
                    <a:pt x="595" y="89"/>
                  </a:cubicBezTo>
                  <a:cubicBezTo>
                    <a:pt x="590" y="87"/>
                    <a:pt x="590" y="87"/>
                    <a:pt x="590" y="87"/>
                  </a:cubicBezTo>
                  <a:cubicBezTo>
                    <a:pt x="584" y="85"/>
                    <a:pt x="584" y="85"/>
                    <a:pt x="584" y="85"/>
                  </a:cubicBezTo>
                  <a:cubicBezTo>
                    <a:pt x="579" y="83"/>
                    <a:pt x="579" y="83"/>
                    <a:pt x="579" y="83"/>
                  </a:cubicBezTo>
                  <a:cubicBezTo>
                    <a:pt x="573" y="82"/>
                    <a:pt x="573" y="82"/>
                    <a:pt x="573" y="82"/>
                  </a:cubicBezTo>
                  <a:cubicBezTo>
                    <a:pt x="568" y="81"/>
                    <a:pt x="568" y="81"/>
                    <a:pt x="568" y="81"/>
                  </a:cubicBezTo>
                  <a:cubicBezTo>
                    <a:pt x="562" y="80"/>
                    <a:pt x="562" y="80"/>
                    <a:pt x="562" y="80"/>
                  </a:cubicBezTo>
                  <a:cubicBezTo>
                    <a:pt x="556" y="80"/>
                    <a:pt x="556" y="80"/>
                    <a:pt x="556" y="80"/>
                  </a:cubicBezTo>
                  <a:cubicBezTo>
                    <a:pt x="550" y="80"/>
                    <a:pt x="550" y="80"/>
                    <a:pt x="550" y="80"/>
                  </a:cubicBezTo>
                  <a:cubicBezTo>
                    <a:pt x="540" y="80"/>
                    <a:pt x="540" y="80"/>
                    <a:pt x="540" y="80"/>
                  </a:cubicBezTo>
                  <a:cubicBezTo>
                    <a:pt x="531" y="81"/>
                    <a:pt x="531" y="81"/>
                    <a:pt x="531" y="81"/>
                  </a:cubicBezTo>
                  <a:cubicBezTo>
                    <a:pt x="522" y="83"/>
                    <a:pt x="522" y="83"/>
                    <a:pt x="522" y="83"/>
                  </a:cubicBezTo>
                  <a:cubicBezTo>
                    <a:pt x="514" y="86"/>
                    <a:pt x="514" y="86"/>
                    <a:pt x="514" y="86"/>
                  </a:cubicBezTo>
                  <a:cubicBezTo>
                    <a:pt x="505" y="89"/>
                    <a:pt x="505" y="89"/>
                    <a:pt x="505" y="89"/>
                  </a:cubicBezTo>
                  <a:cubicBezTo>
                    <a:pt x="497" y="92"/>
                    <a:pt x="497" y="92"/>
                    <a:pt x="497" y="92"/>
                  </a:cubicBezTo>
                  <a:cubicBezTo>
                    <a:pt x="490" y="97"/>
                    <a:pt x="490" y="97"/>
                    <a:pt x="490" y="97"/>
                  </a:cubicBezTo>
                  <a:cubicBezTo>
                    <a:pt x="482" y="102"/>
                    <a:pt x="482" y="102"/>
                    <a:pt x="482" y="102"/>
                  </a:cubicBezTo>
                  <a:cubicBezTo>
                    <a:pt x="475" y="91"/>
                    <a:pt x="475" y="91"/>
                    <a:pt x="475" y="91"/>
                  </a:cubicBezTo>
                  <a:cubicBezTo>
                    <a:pt x="468" y="80"/>
                    <a:pt x="468" y="80"/>
                    <a:pt x="468" y="80"/>
                  </a:cubicBezTo>
                  <a:cubicBezTo>
                    <a:pt x="459" y="70"/>
                    <a:pt x="459" y="70"/>
                    <a:pt x="459" y="70"/>
                  </a:cubicBezTo>
                  <a:cubicBezTo>
                    <a:pt x="451" y="61"/>
                    <a:pt x="451" y="61"/>
                    <a:pt x="451" y="61"/>
                  </a:cubicBezTo>
                  <a:cubicBezTo>
                    <a:pt x="441" y="52"/>
                    <a:pt x="441" y="52"/>
                    <a:pt x="441" y="52"/>
                  </a:cubicBezTo>
                  <a:cubicBezTo>
                    <a:pt x="432" y="43"/>
                    <a:pt x="432" y="43"/>
                    <a:pt x="432" y="43"/>
                  </a:cubicBezTo>
                  <a:cubicBezTo>
                    <a:pt x="421" y="36"/>
                    <a:pt x="421" y="36"/>
                    <a:pt x="421" y="36"/>
                  </a:cubicBezTo>
                  <a:cubicBezTo>
                    <a:pt x="411" y="28"/>
                    <a:pt x="411" y="28"/>
                    <a:pt x="411" y="28"/>
                  </a:cubicBezTo>
                  <a:cubicBezTo>
                    <a:pt x="399" y="22"/>
                    <a:pt x="399" y="22"/>
                    <a:pt x="399" y="22"/>
                  </a:cubicBezTo>
                  <a:cubicBezTo>
                    <a:pt x="388" y="17"/>
                    <a:pt x="388" y="17"/>
                    <a:pt x="388" y="17"/>
                  </a:cubicBezTo>
                  <a:cubicBezTo>
                    <a:pt x="376" y="12"/>
                    <a:pt x="376" y="12"/>
                    <a:pt x="376" y="12"/>
                  </a:cubicBezTo>
                  <a:cubicBezTo>
                    <a:pt x="364" y="8"/>
                    <a:pt x="364" y="8"/>
                    <a:pt x="364" y="8"/>
                  </a:cubicBezTo>
                  <a:cubicBezTo>
                    <a:pt x="351" y="5"/>
                    <a:pt x="351" y="5"/>
                    <a:pt x="351" y="5"/>
                  </a:cubicBezTo>
                  <a:cubicBezTo>
                    <a:pt x="338" y="3"/>
                    <a:pt x="338" y="3"/>
                    <a:pt x="338" y="3"/>
                  </a:cubicBezTo>
                  <a:cubicBezTo>
                    <a:pt x="325" y="1"/>
                    <a:pt x="325" y="1"/>
                    <a:pt x="325" y="1"/>
                  </a:cubicBezTo>
                  <a:cubicBezTo>
                    <a:pt x="311" y="0"/>
                    <a:pt x="311" y="0"/>
                    <a:pt x="311" y="0"/>
                  </a:cubicBezTo>
                  <a:cubicBezTo>
                    <a:pt x="301" y="1"/>
                    <a:pt x="301" y="1"/>
                    <a:pt x="301" y="1"/>
                  </a:cubicBezTo>
                  <a:cubicBezTo>
                    <a:pt x="291" y="2"/>
                    <a:pt x="291" y="2"/>
                    <a:pt x="291" y="2"/>
                  </a:cubicBezTo>
                  <a:cubicBezTo>
                    <a:pt x="281" y="3"/>
                    <a:pt x="281" y="3"/>
                    <a:pt x="281" y="3"/>
                  </a:cubicBezTo>
                  <a:cubicBezTo>
                    <a:pt x="271" y="5"/>
                    <a:pt x="271" y="5"/>
                    <a:pt x="271" y="5"/>
                  </a:cubicBezTo>
                  <a:cubicBezTo>
                    <a:pt x="262" y="7"/>
                    <a:pt x="262" y="7"/>
                    <a:pt x="262" y="7"/>
                  </a:cubicBezTo>
                  <a:cubicBezTo>
                    <a:pt x="252" y="10"/>
                    <a:pt x="252" y="10"/>
                    <a:pt x="252" y="10"/>
                  </a:cubicBezTo>
                  <a:cubicBezTo>
                    <a:pt x="243" y="13"/>
                    <a:pt x="243" y="13"/>
                    <a:pt x="243" y="13"/>
                  </a:cubicBezTo>
                  <a:cubicBezTo>
                    <a:pt x="234" y="17"/>
                    <a:pt x="234" y="17"/>
                    <a:pt x="234" y="17"/>
                  </a:cubicBezTo>
                  <a:cubicBezTo>
                    <a:pt x="225" y="21"/>
                    <a:pt x="225" y="21"/>
                    <a:pt x="225" y="21"/>
                  </a:cubicBezTo>
                  <a:cubicBezTo>
                    <a:pt x="216" y="26"/>
                    <a:pt x="216" y="26"/>
                    <a:pt x="216" y="26"/>
                  </a:cubicBezTo>
                  <a:cubicBezTo>
                    <a:pt x="208" y="31"/>
                    <a:pt x="208" y="31"/>
                    <a:pt x="208" y="31"/>
                  </a:cubicBezTo>
                  <a:cubicBezTo>
                    <a:pt x="202" y="35"/>
                    <a:pt x="202" y="35"/>
                    <a:pt x="202" y="35"/>
                  </a:cubicBezTo>
                  <a:cubicBezTo>
                    <a:pt x="206" y="54"/>
                    <a:pt x="209" y="73"/>
                    <a:pt x="209" y="92"/>
                  </a:cubicBezTo>
                  <a:cubicBezTo>
                    <a:pt x="209" y="218"/>
                    <a:pt x="119" y="323"/>
                    <a:pt x="1" y="348"/>
                  </a:cubicBezTo>
                  <a:cubicBezTo>
                    <a:pt x="1" y="349"/>
                    <a:pt x="1" y="349"/>
                    <a:pt x="1" y="349"/>
                  </a:cubicBezTo>
                  <a:cubicBezTo>
                    <a:pt x="0" y="355"/>
                    <a:pt x="0" y="355"/>
                    <a:pt x="0" y="355"/>
                  </a:cubicBezTo>
                  <a:cubicBezTo>
                    <a:pt x="0" y="362"/>
                    <a:pt x="0" y="362"/>
                    <a:pt x="0" y="362"/>
                  </a:cubicBezTo>
                  <a:cubicBezTo>
                    <a:pt x="0" y="368"/>
                    <a:pt x="0" y="368"/>
                    <a:pt x="0" y="368"/>
                  </a:cubicBezTo>
                  <a:cubicBezTo>
                    <a:pt x="0" y="376"/>
                    <a:pt x="0" y="376"/>
                    <a:pt x="0" y="376"/>
                  </a:cubicBezTo>
                  <a:cubicBezTo>
                    <a:pt x="0" y="383"/>
                    <a:pt x="0" y="383"/>
                    <a:pt x="0" y="383"/>
                  </a:cubicBezTo>
                  <a:cubicBezTo>
                    <a:pt x="1" y="391"/>
                    <a:pt x="1" y="391"/>
                    <a:pt x="1" y="391"/>
                  </a:cubicBezTo>
                  <a:cubicBezTo>
                    <a:pt x="2" y="398"/>
                    <a:pt x="2" y="398"/>
                    <a:pt x="2" y="398"/>
                  </a:cubicBezTo>
                  <a:cubicBezTo>
                    <a:pt x="4" y="404"/>
                    <a:pt x="4" y="404"/>
                    <a:pt x="4" y="404"/>
                  </a:cubicBezTo>
                  <a:cubicBezTo>
                    <a:pt x="6" y="411"/>
                    <a:pt x="6" y="411"/>
                    <a:pt x="6" y="411"/>
                  </a:cubicBezTo>
                  <a:cubicBezTo>
                    <a:pt x="9" y="418"/>
                    <a:pt x="9" y="418"/>
                    <a:pt x="9" y="418"/>
                  </a:cubicBezTo>
                  <a:cubicBezTo>
                    <a:pt x="11" y="424"/>
                    <a:pt x="11" y="424"/>
                    <a:pt x="11" y="424"/>
                  </a:cubicBezTo>
                  <a:cubicBezTo>
                    <a:pt x="14" y="430"/>
                    <a:pt x="14" y="430"/>
                    <a:pt x="14" y="430"/>
                  </a:cubicBezTo>
                  <a:cubicBezTo>
                    <a:pt x="18" y="436"/>
                    <a:pt x="18" y="436"/>
                    <a:pt x="18" y="436"/>
                  </a:cubicBezTo>
                  <a:cubicBezTo>
                    <a:pt x="21" y="441"/>
                    <a:pt x="21" y="441"/>
                    <a:pt x="21" y="441"/>
                  </a:cubicBezTo>
                  <a:cubicBezTo>
                    <a:pt x="25" y="447"/>
                    <a:pt x="25" y="447"/>
                    <a:pt x="25" y="447"/>
                  </a:cubicBezTo>
                  <a:cubicBezTo>
                    <a:pt x="29" y="452"/>
                    <a:pt x="29" y="452"/>
                    <a:pt x="29" y="452"/>
                  </a:cubicBezTo>
                  <a:cubicBezTo>
                    <a:pt x="34" y="457"/>
                    <a:pt x="34" y="457"/>
                    <a:pt x="34" y="457"/>
                  </a:cubicBezTo>
                  <a:cubicBezTo>
                    <a:pt x="39" y="462"/>
                    <a:pt x="39" y="462"/>
                    <a:pt x="39" y="462"/>
                  </a:cubicBezTo>
                  <a:cubicBezTo>
                    <a:pt x="44" y="466"/>
                    <a:pt x="44" y="466"/>
                    <a:pt x="44" y="466"/>
                  </a:cubicBezTo>
                  <a:cubicBezTo>
                    <a:pt x="49" y="470"/>
                    <a:pt x="49" y="470"/>
                    <a:pt x="49" y="470"/>
                  </a:cubicBezTo>
                  <a:cubicBezTo>
                    <a:pt x="55" y="474"/>
                    <a:pt x="55" y="474"/>
                    <a:pt x="55" y="474"/>
                  </a:cubicBezTo>
                  <a:cubicBezTo>
                    <a:pt x="60" y="478"/>
                    <a:pt x="60" y="478"/>
                    <a:pt x="60" y="478"/>
                  </a:cubicBezTo>
                  <a:cubicBezTo>
                    <a:pt x="66" y="481"/>
                    <a:pt x="66" y="481"/>
                    <a:pt x="66" y="481"/>
                  </a:cubicBezTo>
                  <a:cubicBezTo>
                    <a:pt x="73" y="484"/>
                    <a:pt x="73" y="484"/>
                    <a:pt x="73" y="484"/>
                  </a:cubicBezTo>
                  <a:cubicBezTo>
                    <a:pt x="79" y="487"/>
                    <a:pt x="79" y="487"/>
                    <a:pt x="79" y="487"/>
                  </a:cubicBezTo>
                  <a:cubicBezTo>
                    <a:pt x="85" y="490"/>
                    <a:pt x="85" y="490"/>
                    <a:pt x="85" y="490"/>
                  </a:cubicBezTo>
                  <a:cubicBezTo>
                    <a:pt x="92" y="492"/>
                    <a:pt x="92" y="492"/>
                    <a:pt x="92" y="492"/>
                  </a:cubicBezTo>
                  <a:cubicBezTo>
                    <a:pt x="99" y="495"/>
                    <a:pt x="99" y="495"/>
                    <a:pt x="99" y="495"/>
                  </a:cubicBezTo>
                  <a:cubicBezTo>
                    <a:pt x="106" y="496"/>
                    <a:pt x="106" y="496"/>
                    <a:pt x="106" y="496"/>
                  </a:cubicBezTo>
                  <a:cubicBezTo>
                    <a:pt x="113" y="498"/>
                    <a:pt x="113" y="498"/>
                    <a:pt x="113" y="498"/>
                  </a:cubicBezTo>
                  <a:cubicBezTo>
                    <a:pt x="121" y="499"/>
                    <a:pt x="121" y="499"/>
                    <a:pt x="121" y="499"/>
                  </a:cubicBezTo>
                  <a:cubicBezTo>
                    <a:pt x="128" y="500"/>
                    <a:pt x="128" y="500"/>
                    <a:pt x="128" y="500"/>
                  </a:cubicBezTo>
                  <a:cubicBezTo>
                    <a:pt x="136" y="501"/>
                    <a:pt x="136" y="501"/>
                    <a:pt x="136" y="501"/>
                  </a:cubicBezTo>
                  <a:cubicBezTo>
                    <a:pt x="143" y="501"/>
                    <a:pt x="143" y="501"/>
                    <a:pt x="143" y="501"/>
                  </a:cubicBezTo>
                  <a:cubicBezTo>
                    <a:pt x="151" y="501"/>
                    <a:pt x="151" y="501"/>
                    <a:pt x="151" y="501"/>
                  </a:cubicBezTo>
                  <a:cubicBezTo>
                    <a:pt x="616" y="501"/>
                    <a:pt x="616" y="501"/>
                    <a:pt x="616" y="501"/>
                  </a:cubicBezTo>
                  <a:cubicBezTo>
                    <a:pt x="633" y="499"/>
                    <a:pt x="633" y="499"/>
                    <a:pt x="633" y="499"/>
                  </a:cubicBezTo>
                  <a:cubicBezTo>
                    <a:pt x="648" y="496"/>
                    <a:pt x="648" y="496"/>
                    <a:pt x="648" y="496"/>
                  </a:cubicBezTo>
                  <a:cubicBezTo>
                    <a:pt x="663" y="493"/>
                    <a:pt x="663" y="493"/>
                    <a:pt x="663" y="493"/>
                  </a:cubicBezTo>
                  <a:cubicBezTo>
                    <a:pt x="677" y="489"/>
                    <a:pt x="677" y="489"/>
                    <a:pt x="677" y="489"/>
                  </a:cubicBezTo>
                  <a:cubicBezTo>
                    <a:pt x="684" y="486"/>
                    <a:pt x="684" y="486"/>
                    <a:pt x="684" y="486"/>
                  </a:cubicBezTo>
                  <a:cubicBezTo>
                    <a:pt x="691" y="483"/>
                    <a:pt x="691" y="483"/>
                    <a:pt x="691" y="483"/>
                  </a:cubicBezTo>
                  <a:cubicBezTo>
                    <a:pt x="698" y="480"/>
                    <a:pt x="698" y="480"/>
                    <a:pt x="698" y="480"/>
                  </a:cubicBezTo>
                  <a:cubicBezTo>
                    <a:pt x="704" y="477"/>
                    <a:pt x="704" y="477"/>
                    <a:pt x="704" y="477"/>
                  </a:cubicBezTo>
                  <a:cubicBezTo>
                    <a:pt x="710" y="474"/>
                    <a:pt x="710" y="474"/>
                    <a:pt x="710" y="474"/>
                  </a:cubicBezTo>
                  <a:cubicBezTo>
                    <a:pt x="716" y="471"/>
                    <a:pt x="716" y="471"/>
                    <a:pt x="716" y="471"/>
                  </a:cubicBezTo>
                  <a:cubicBezTo>
                    <a:pt x="722" y="467"/>
                    <a:pt x="722" y="467"/>
                    <a:pt x="722" y="467"/>
                  </a:cubicBezTo>
                  <a:cubicBezTo>
                    <a:pt x="727" y="463"/>
                    <a:pt x="727" y="463"/>
                    <a:pt x="727" y="463"/>
                  </a:cubicBezTo>
                  <a:cubicBezTo>
                    <a:pt x="732" y="459"/>
                    <a:pt x="732" y="459"/>
                    <a:pt x="732" y="459"/>
                  </a:cubicBezTo>
                  <a:cubicBezTo>
                    <a:pt x="737" y="454"/>
                    <a:pt x="737" y="454"/>
                    <a:pt x="737" y="454"/>
                  </a:cubicBezTo>
                  <a:cubicBezTo>
                    <a:pt x="741" y="450"/>
                    <a:pt x="741" y="450"/>
                    <a:pt x="741" y="450"/>
                  </a:cubicBezTo>
                  <a:cubicBezTo>
                    <a:pt x="746" y="445"/>
                    <a:pt x="746" y="445"/>
                    <a:pt x="746" y="445"/>
                  </a:cubicBezTo>
                  <a:cubicBezTo>
                    <a:pt x="750" y="440"/>
                    <a:pt x="750" y="440"/>
                    <a:pt x="750" y="440"/>
                  </a:cubicBezTo>
                  <a:cubicBezTo>
                    <a:pt x="754" y="434"/>
                    <a:pt x="754" y="434"/>
                    <a:pt x="754" y="434"/>
                  </a:cubicBezTo>
                  <a:cubicBezTo>
                    <a:pt x="757" y="428"/>
                    <a:pt x="757" y="428"/>
                    <a:pt x="757" y="428"/>
                  </a:cubicBezTo>
                  <a:cubicBezTo>
                    <a:pt x="760" y="422"/>
                    <a:pt x="760" y="422"/>
                    <a:pt x="760" y="422"/>
                  </a:cubicBezTo>
                  <a:cubicBezTo>
                    <a:pt x="763" y="416"/>
                    <a:pt x="763" y="416"/>
                    <a:pt x="763" y="416"/>
                  </a:cubicBezTo>
                  <a:cubicBezTo>
                    <a:pt x="765" y="410"/>
                    <a:pt x="765" y="410"/>
                    <a:pt x="765" y="410"/>
                  </a:cubicBezTo>
                  <a:cubicBezTo>
                    <a:pt x="767" y="404"/>
                    <a:pt x="767" y="404"/>
                    <a:pt x="767" y="404"/>
                  </a:cubicBezTo>
                  <a:cubicBezTo>
                    <a:pt x="769" y="397"/>
                    <a:pt x="769" y="397"/>
                    <a:pt x="769" y="397"/>
                  </a:cubicBezTo>
                  <a:cubicBezTo>
                    <a:pt x="770" y="389"/>
                    <a:pt x="770" y="389"/>
                    <a:pt x="770" y="389"/>
                  </a:cubicBezTo>
                  <a:cubicBezTo>
                    <a:pt x="771" y="382"/>
                    <a:pt x="771" y="382"/>
                    <a:pt x="771" y="382"/>
                  </a:cubicBezTo>
                  <a:cubicBezTo>
                    <a:pt x="772" y="374"/>
                    <a:pt x="772" y="374"/>
                    <a:pt x="772" y="374"/>
                  </a:cubicBezTo>
                  <a:cubicBezTo>
                    <a:pt x="772" y="366"/>
                    <a:pt x="772" y="366"/>
                    <a:pt x="772" y="366"/>
                  </a:cubicBezTo>
                  <a:lnTo>
                    <a:pt x="772" y="3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186"/>
            <p:cNvSpPr>
              <a:spLocks/>
            </p:cNvSpPr>
            <p:nvPr/>
          </p:nvSpPr>
          <p:spPr bwMode="auto">
            <a:xfrm>
              <a:off x="15643226" y="7675563"/>
              <a:ext cx="714375" cy="711200"/>
            </a:xfrm>
            <a:custGeom>
              <a:avLst/>
              <a:gdLst>
                <a:gd name="T0" fmla="*/ 0 w 450"/>
                <a:gd name="T1" fmla="*/ 173 h 448"/>
                <a:gd name="T2" fmla="*/ 175 w 450"/>
                <a:gd name="T3" fmla="*/ 173 h 448"/>
                <a:gd name="T4" fmla="*/ 175 w 450"/>
                <a:gd name="T5" fmla="*/ 0 h 448"/>
                <a:gd name="T6" fmla="*/ 277 w 450"/>
                <a:gd name="T7" fmla="*/ 0 h 448"/>
                <a:gd name="T8" fmla="*/ 277 w 450"/>
                <a:gd name="T9" fmla="*/ 173 h 448"/>
                <a:gd name="T10" fmla="*/ 450 w 450"/>
                <a:gd name="T11" fmla="*/ 173 h 448"/>
                <a:gd name="T12" fmla="*/ 450 w 450"/>
                <a:gd name="T13" fmla="*/ 275 h 448"/>
                <a:gd name="T14" fmla="*/ 277 w 450"/>
                <a:gd name="T15" fmla="*/ 275 h 448"/>
                <a:gd name="T16" fmla="*/ 277 w 450"/>
                <a:gd name="T17" fmla="*/ 448 h 448"/>
                <a:gd name="T18" fmla="*/ 175 w 450"/>
                <a:gd name="T19" fmla="*/ 448 h 448"/>
                <a:gd name="T20" fmla="*/ 175 w 450"/>
                <a:gd name="T21" fmla="*/ 275 h 448"/>
                <a:gd name="T22" fmla="*/ 0 w 450"/>
                <a:gd name="T23" fmla="*/ 275 h 448"/>
                <a:gd name="T24" fmla="*/ 0 w 450"/>
                <a:gd name="T25" fmla="*/ 173 h 448"/>
                <a:gd name="T26" fmla="*/ 0 w 450"/>
                <a:gd name="T27" fmla="*/ 173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0" h="448">
                  <a:moveTo>
                    <a:pt x="0" y="173"/>
                  </a:moveTo>
                  <a:lnTo>
                    <a:pt x="175" y="173"/>
                  </a:lnTo>
                  <a:lnTo>
                    <a:pt x="175" y="0"/>
                  </a:lnTo>
                  <a:lnTo>
                    <a:pt x="277" y="0"/>
                  </a:lnTo>
                  <a:lnTo>
                    <a:pt x="277" y="173"/>
                  </a:lnTo>
                  <a:lnTo>
                    <a:pt x="450" y="173"/>
                  </a:lnTo>
                  <a:lnTo>
                    <a:pt x="450" y="275"/>
                  </a:lnTo>
                  <a:lnTo>
                    <a:pt x="277" y="275"/>
                  </a:lnTo>
                  <a:lnTo>
                    <a:pt x="277" y="448"/>
                  </a:lnTo>
                  <a:lnTo>
                    <a:pt x="175" y="448"/>
                  </a:lnTo>
                  <a:lnTo>
                    <a:pt x="175" y="275"/>
                  </a:lnTo>
                  <a:lnTo>
                    <a:pt x="0" y="275"/>
                  </a:lnTo>
                  <a:lnTo>
                    <a:pt x="0" y="173"/>
                  </a:lnTo>
                  <a:lnTo>
                    <a:pt x="0"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87"/>
            <p:cNvSpPr>
              <a:spLocks noEditPoints="1"/>
            </p:cNvSpPr>
            <p:nvPr/>
          </p:nvSpPr>
          <p:spPr bwMode="auto">
            <a:xfrm>
              <a:off x="15181263" y="7213600"/>
              <a:ext cx="1638300" cy="1635125"/>
            </a:xfrm>
            <a:custGeom>
              <a:avLst/>
              <a:gdLst>
                <a:gd name="T0" fmla="*/ 218 w 436"/>
                <a:gd name="T1" fmla="*/ 0 h 435"/>
                <a:gd name="T2" fmla="*/ 0 w 436"/>
                <a:gd name="T3" fmla="*/ 217 h 435"/>
                <a:gd name="T4" fmla="*/ 218 w 436"/>
                <a:gd name="T5" fmla="*/ 435 h 435"/>
                <a:gd name="T6" fmla="*/ 436 w 436"/>
                <a:gd name="T7" fmla="*/ 217 h 435"/>
                <a:gd name="T8" fmla="*/ 218 w 436"/>
                <a:gd name="T9" fmla="*/ 0 h 435"/>
                <a:gd name="T10" fmla="*/ 218 w 436"/>
                <a:gd name="T11" fmla="*/ 394 h 435"/>
                <a:gd name="T12" fmla="*/ 41 w 436"/>
                <a:gd name="T13" fmla="*/ 217 h 435"/>
                <a:gd name="T14" fmla="*/ 218 w 436"/>
                <a:gd name="T15" fmla="*/ 41 h 435"/>
                <a:gd name="T16" fmla="*/ 395 w 436"/>
                <a:gd name="T17" fmla="*/ 217 h 435"/>
                <a:gd name="T18" fmla="*/ 218 w 436"/>
                <a:gd name="T19" fmla="*/ 39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5">
                  <a:moveTo>
                    <a:pt x="218" y="0"/>
                  </a:moveTo>
                  <a:cubicBezTo>
                    <a:pt x="98" y="0"/>
                    <a:pt x="0" y="97"/>
                    <a:pt x="0" y="217"/>
                  </a:cubicBezTo>
                  <a:cubicBezTo>
                    <a:pt x="0" y="338"/>
                    <a:pt x="98" y="435"/>
                    <a:pt x="218" y="435"/>
                  </a:cubicBezTo>
                  <a:cubicBezTo>
                    <a:pt x="339" y="435"/>
                    <a:pt x="436" y="338"/>
                    <a:pt x="436" y="217"/>
                  </a:cubicBezTo>
                  <a:cubicBezTo>
                    <a:pt x="436" y="97"/>
                    <a:pt x="339" y="0"/>
                    <a:pt x="218" y="0"/>
                  </a:cubicBezTo>
                  <a:close/>
                  <a:moveTo>
                    <a:pt x="218" y="394"/>
                  </a:moveTo>
                  <a:cubicBezTo>
                    <a:pt x="121" y="394"/>
                    <a:pt x="41" y="315"/>
                    <a:pt x="41" y="217"/>
                  </a:cubicBezTo>
                  <a:cubicBezTo>
                    <a:pt x="41" y="120"/>
                    <a:pt x="121" y="41"/>
                    <a:pt x="218" y="41"/>
                  </a:cubicBezTo>
                  <a:cubicBezTo>
                    <a:pt x="316" y="41"/>
                    <a:pt x="395" y="120"/>
                    <a:pt x="395" y="217"/>
                  </a:cubicBezTo>
                  <a:cubicBezTo>
                    <a:pt x="395" y="315"/>
                    <a:pt x="316" y="394"/>
                    <a:pt x="218"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88"/>
            <p:cNvSpPr>
              <a:spLocks/>
            </p:cNvSpPr>
            <p:nvPr/>
          </p:nvSpPr>
          <p:spPr bwMode="auto">
            <a:xfrm>
              <a:off x="14346238" y="5965825"/>
              <a:ext cx="1800225" cy="1382713"/>
            </a:xfrm>
            <a:custGeom>
              <a:avLst/>
              <a:gdLst>
                <a:gd name="T0" fmla="*/ 440 w 479"/>
                <a:gd name="T1" fmla="*/ 288 h 368"/>
                <a:gd name="T2" fmla="*/ 477 w 479"/>
                <a:gd name="T3" fmla="*/ 286 h 368"/>
                <a:gd name="T4" fmla="*/ 479 w 479"/>
                <a:gd name="T5" fmla="*/ 275 h 368"/>
                <a:gd name="T6" fmla="*/ 478 w 479"/>
                <a:gd name="T7" fmla="*/ 259 h 368"/>
                <a:gd name="T8" fmla="*/ 476 w 479"/>
                <a:gd name="T9" fmla="*/ 241 h 368"/>
                <a:gd name="T10" fmla="*/ 470 w 479"/>
                <a:gd name="T11" fmla="*/ 223 h 368"/>
                <a:gd name="T12" fmla="*/ 463 w 479"/>
                <a:gd name="T13" fmla="*/ 206 h 368"/>
                <a:gd name="T14" fmla="*/ 453 w 479"/>
                <a:gd name="T15" fmla="*/ 191 h 368"/>
                <a:gd name="T16" fmla="*/ 441 w 479"/>
                <a:gd name="T17" fmla="*/ 176 h 368"/>
                <a:gd name="T18" fmla="*/ 428 w 479"/>
                <a:gd name="T19" fmla="*/ 164 h 368"/>
                <a:gd name="T20" fmla="*/ 413 w 479"/>
                <a:gd name="T21" fmla="*/ 154 h 368"/>
                <a:gd name="T22" fmla="*/ 403 w 479"/>
                <a:gd name="T23" fmla="*/ 149 h 368"/>
                <a:gd name="T24" fmla="*/ 403 w 479"/>
                <a:gd name="T25" fmla="*/ 143 h 368"/>
                <a:gd name="T26" fmla="*/ 401 w 479"/>
                <a:gd name="T27" fmla="*/ 135 h 368"/>
                <a:gd name="T28" fmla="*/ 400 w 479"/>
                <a:gd name="T29" fmla="*/ 126 h 368"/>
                <a:gd name="T30" fmla="*/ 397 w 479"/>
                <a:gd name="T31" fmla="*/ 117 h 368"/>
                <a:gd name="T32" fmla="*/ 394 w 479"/>
                <a:gd name="T33" fmla="*/ 109 h 368"/>
                <a:gd name="T34" fmla="*/ 390 w 479"/>
                <a:gd name="T35" fmla="*/ 101 h 368"/>
                <a:gd name="T36" fmla="*/ 385 w 479"/>
                <a:gd name="T37" fmla="*/ 94 h 368"/>
                <a:gd name="T38" fmla="*/ 380 w 479"/>
                <a:gd name="T39" fmla="*/ 88 h 368"/>
                <a:gd name="T40" fmla="*/ 374 w 479"/>
                <a:gd name="T41" fmla="*/ 82 h 368"/>
                <a:gd name="T42" fmla="*/ 367 w 479"/>
                <a:gd name="T43" fmla="*/ 76 h 368"/>
                <a:gd name="T44" fmla="*/ 360 w 479"/>
                <a:gd name="T45" fmla="*/ 71 h 368"/>
                <a:gd name="T46" fmla="*/ 353 w 479"/>
                <a:gd name="T47" fmla="*/ 67 h 368"/>
                <a:gd name="T48" fmla="*/ 346 w 479"/>
                <a:gd name="T49" fmla="*/ 64 h 368"/>
                <a:gd name="T50" fmla="*/ 338 w 479"/>
                <a:gd name="T51" fmla="*/ 61 h 368"/>
                <a:gd name="T52" fmla="*/ 329 w 479"/>
                <a:gd name="T53" fmla="*/ 59 h 368"/>
                <a:gd name="T54" fmla="*/ 320 w 479"/>
                <a:gd name="T55" fmla="*/ 58 h 368"/>
                <a:gd name="T56" fmla="*/ 309 w 479"/>
                <a:gd name="T57" fmla="*/ 59 h 368"/>
                <a:gd name="T58" fmla="*/ 296 w 479"/>
                <a:gd name="T59" fmla="*/ 61 h 368"/>
                <a:gd name="T60" fmla="*/ 283 w 479"/>
                <a:gd name="T61" fmla="*/ 65 h 368"/>
                <a:gd name="T62" fmla="*/ 272 w 479"/>
                <a:gd name="T63" fmla="*/ 71 h 368"/>
                <a:gd name="T64" fmla="*/ 261 w 479"/>
                <a:gd name="T65" fmla="*/ 66 h 368"/>
                <a:gd name="T66" fmla="*/ 250 w 479"/>
                <a:gd name="T67" fmla="*/ 51 h 368"/>
                <a:gd name="T68" fmla="*/ 237 w 479"/>
                <a:gd name="T69" fmla="*/ 38 h 368"/>
                <a:gd name="T70" fmla="*/ 222 w 479"/>
                <a:gd name="T71" fmla="*/ 26 h 368"/>
                <a:gd name="T72" fmla="*/ 206 w 479"/>
                <a:gd name="T73" fmla="*/ 16 h 368"/>
                <a:gd name="T74" fmla="*/ 189 w 479"/>
                <a:gd name="T75" fmla="*/ 9 h 368"/>
                <a:gd name="T76" fmla="*/ 170 w 479"/>
                <a:gd name="T77" fmla="*/ 3 h 368"/>
                <a:gd name="T78" fmla="*/ 151 w 479"/>
                <a:gd name="T79" fmla="*/ 0 h 368"/>
                <a:gd name="T80" fmla="*/ 134 w 479"/>
                <a:gd name="T81" fmla="*/ 0 h 368"/>
                <a:gd name="T82" fmla="*/ 119 w 479"/>
                <a:gd name="T83" fmla="*/ 2 h 368"/>
                <a:gd name="T84" fmla="*/ 105 w 479"/>
                <a:gd name="T85" fmla="*/ 5 h 368"/>
                <a:gd name="T86" fmla="*/ 91 w 479"/>
                <a:gd name="T87" fmla="*/ 10 h 368"/>
                <a:gd name="T88" fmla="*/ 78 w 479"/>
                <a:gd name="T89" fmla="*/ 15 h 368"/>
                <a:gd name="T90" fmla="*/ 66 w 479"/>
                <a:gd name="T91" fmla="*/ 23 h 368"/>
                <a:gd name="T92" fmla="*/ 54 w 479"/>
                <a:gd name="T93" fmla="*/ 31 h 368"/>
                <a:gd name="T94" fmla="*/ 44 w 479"/>
                <a:gd name="T95" fmla="*/ 40 h 368"/>
                <a:gd name="T96" fmla="*/ 34 w 479"/>
                <a:gd name="T97" fmla="*/ 51 h 368"/>
                <a:gd name="T98" fmla="*/ 25 w 479"/>
                <a:gd name="T99" fmla="*/ 62 h 368"/>
                <a:gd name="T100" fmla="*/ 17 w 479"/>
                <a:gd name="T101" fmla="*/ 74 h 368"/>
                <a:gd name="T102" fmla="*/ 10 w 479"/>
                <a:gd name="T103" fmla="*/ 88 h 368"/>
                <a:gd name="T104" fmla="*/ 4 w 479"/>
                <a:gd name="T105" fmla="*/ 101 h 368"/>
                <a:gd name="T106" fmla="*/ 0 w 479"/>
                <a:gd name="T107" fmla="*/ 116 h 368"/>
                <a:gd name="T108" fmla="*/ 113 w 479"/>
                <a:gd name="T109" fmla="*/ 120 h 368"/>
                <a:gd name="T110" fmla="*/ 252 w 479"/>
                <a:gd name="T111"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9" h="368">
                  <a:moveTo>
                    <a:pt x="252" y="368"/>
                  </a:moveTo>
                  <a:cubicBezTo>
                    <a:pt x="300" y="319"/>
                    <a:pt x="366" y="288"/>
                    <a:pt x="440" y="288"/>
                  </a:cubicBezTo>
                  <a:cubicBezTo>
                    <a:pt x="453" y="288"/>
                    <a:pt x="465" y="289"/>
                    <a:pt x="476" y="291"/>
                  </a:cubicBezTo>
                  <a:cubicBezTo>
                    <a:pt x="477" y="286"/>
                    <a:pt x="477" y="286"/>
                    <a:pt x="477" y="286"/>
                  </a:cubicBezTo>
                  <a:cubicBezTo>
                    <a:pt x="478" y="280"/>
                    <a:pt x="478" y="280"/>
                    <a:pt x="478" y="280"/>
                  </a:cubicBezTo>
                  <a:cubicBezTo>
                    <a:pt x="479" y="275"/>
                    <a:pt x="479" y="275"/>
                    <a:pt x="479" y="275"/>
                  </a:cubicBezTo>
                  <a:cubicBezTo>
                    <a:pt x="479" y="269"/>
                    <a:pt x="479" y="269"/>
                    <a:pt x="479" y="269"/>
                  </a:cubicBezTo>
                  <a:cubicBezTo>
                    <a:pt x="478" y="259"/>
                    <a:pt x="478" y="259"/>
                    <a:pt x="478" y="259"/>
                  </a:cubicBezTo>
                  <a:cubicBezTo>
                    <a:pt x="477" y="250"/>
                    <a:pt x="477" y="250"/>
                    <a:pt x="477" y="250"/>
                  </a:cubicBezTo>
                  <a:cubicBezTo>
                    <a:pt x="476" y="241"/>
                    <a:pt x="476" y="241"/>
                    <a:pt x="476" y="241"/>
                  </a:cubicBezTo>
                  <a:cubicBezTo>
                    <a:pt x="473" y="232"/>
                    <a:pt x="473" y="232"/>
                    <a:pt x="473" y="232"/>
                  </a:cubicBezTo>
                  <a:cubicBezTo>
                    <a:pt x="470" y="223"/>
                    <a:pt x="470" y="223"/>
                    <a:pt x="470" y="223"/>
                  </a:cubicBezTo>
                  <a:cubicBezTo>
                    <a:pt x="467" y="215"/>
                    <a:pt x="467" y="215"/>
                    <a:pt x="467" y="215"/>
                  </a:cubicBezTo>
                  <a:cubicBezTo>
                    <a:pt x="463" y="206"/>
                    <a:pt x="463" y="206"/>
                    <a:pt x="463" y="206"/>
                  </a:cubicBezTo>
                  <a:cubicBezTo>
                    <a:pt x="458" y="198"/>
                    <a:pt x="458" y="198"/>
                    <a:pt x="458" y="198"/>
                  </a:cubicBezTo>
                  <a:cubicBezTo>
                    <a:pt x="453" y="191"/>
                    <a:pt x="453" y="191"/>
                    <a:pt x="453" y="191"/>
                  </a:cubicBezTo>
                  <a:cubicBezTo>
                    <a:pt x="447" y="183"/>
                    <a:pt x="447" y="183"/>
                    <a:pt x="447" y="183"/>
                  </a:cubicBezTo>
                  <a:cubicBezTo>
                    <a:pt x="441" y="176"/>
                    <a:pt x="441" y="176"/>
                    <a:pt x="441" y="176"/>
                  </a:cubicBezTo>
                  <a:cubicBezTo>
                    <a:pt x="435" y="170"/>
                    <a:pt x="435" y="170"/>
                    <a:pt x="435" y="170"/>
                  </a:cubicBezTo>
                  <a:cubicBezTo>
                    <a:pt x="428" y="164"/>
                    <a:pt x="428" y="164"/>
                    <a:pt x="428" y="164"/>
                  </a:cubicBezTo>
                  <a:cubicBezTo>
                    <a:pt x="420" y="159"/>
                    <a:pt x="420" y="159"/>
                    <a:pt x="420" y="159"/>
                  </a:cubicBezTo>
                  <a:cubicBezTo>
                    <a:pt x="413" y="154"/>
                    <a:pt x="413" y="154"/>
                    <a:pt x="413" y="154"/>
                  </a:cubicBezTo>
                  <a:cubicBezTo>
                    <a:pt x="405" y="150"/>
                    <a:pt x="405" y="150"/>
                    <a:pt x="405" y="150"/>
                  </a:cubicBezTo>
                  <a:cubicBezTo>
                    <a:pt x="403" y="149"/>
                    <a:pt x="403" y="149"/>
                    <a:pt x="403" y="149"/>
                  </a:cubicBezTo>
                  <a:cubicBezTo>
                    <a:pt x="403" y="148"/>
                    <a:pt x="403" y="148"/>
                    <a:pt x="403" y="148"/>
                  </a:cubicBezTo>
                  <a:cubicBezTo>
                    <a:pt x="403" y="143"/>
                    <a:pt x="403" y="143"/>
                    <a:pt x="403" y="143"/>
                  </a:cubicBezTo>
                  <a:cubicBezTo>
                    <a:pt x="402" y="139"/>
                    <a:pt x="402" y="139"/>
                    <a:pt x="402" y="139"/>
                  </a:cubicBezTo>
                  <a:cubicBezTo>
                    <a:pt x="401" y="135"/>
                    <a:pt x="401" y="135"/>
                    <a:pt x="401" y="135"/>
                  </a:cubicBezTo>
                  <a:cubicBezTo>
                    <a:pt x="401" y="130"/>
                    <a:pt x="401" y="130"/>
                    <a:pt x="401" y="130"/>
                  </a:cubicBezTo>
                  <a:cubicBezTo>
                    <a:pt x="400" y="126"/>
                    <a:pt x="400" y="126"/>
                    <a:pt x="400" y="126"/>
                  </a:cubicBezTo>
                  <a:cubicBezTo>
                    <a:pt x="398" y="121"/>
                    <a:pt x="398" y="121"/>
                    <a:pt x="398" y="121"/>
                  </a:cubicBezTo>
                  <a:cubicBezTo>
                    <a:pt x="397" y="117"/>
                    <a:pt x="397" y="117"/>
                    <a:pt x="397" y="117"/>
                  </a:cubicBezTo>
                  <a:cubicBezTo>
                    <a:pt x="395" y="113"/>
                    <a:pt x="395" y="113"/>
                    <a:pt x="395" y="113"/>
                  </a:cubicBezTo>
                  <a:cubicBezTo>
                    <a:pt x="394" y="109"/>
                    <a:pt x="394" y="109"/>
                    <a:pt x="394" y="109"/>
                  </a:cubicBezTo>
                  <a:cubicBezTo>
                    <a:pt x="392" y="105"/>
                    <a:pt x="392" y="105"/>
                    <a:pt x="392" y="105"/>
                  </a:cubicBezTo>
                  <a:cubicBezTo>
                    <a:pt x="390" y="101"/>
                    <a:pt x="390" y="101"/>
                    <a:pt x="390" y="101"/>
                  </a:cubicBezTo>
                  <a:cubicBezTo>
                    <a:pt x="387" y="98"/>
                    <a:pt x="387" y="98"/>
                    <a:pt x="387" y="98"/>
                  </a:cubicBezTo>
                  <a:cubicBezTo>
                    <a:pt x="385" y="94"/>
                    <a:pt x="385" y="94"/>
                    <a:pt x="385" y="94"/>
                  </a:cubicBezTo>
                  <a:cubicBezTo>
                    <a:pt x="382" y="91"/>
                    <a:pt x="382" y="91"/>
                    <a:pt x="382" y="91"/>
                  </a:cubicBezTo>
                  <a:cubicBezTo>
                    <a:pt x="380" y="88"/>
                    <a:pt x="380" y="88"/>
                    <a:pt x="380" y="88"/>
                  </a:cubicBezTo>
                  <a:cubicBezTo>
                    <a:pt x="377" y="84"/>
                    <a:pt x="377" y="84"/>
                    <a:pt x="377" y="84"/>
                  </a:cubicBezTo>
                  <a:cubicBezTo>
                    <a:pt x="374" y="82"/>
                    <a:pt x="374" y="82"/>
                    <a:pt x="374" y="82"/>
                  </a:cubicBezTo>
                  <a:cubicBezTo>
                    <a:pt x="371" y="79"/>
                    <a:pt x="371" y="79"/>
                    <a:pt x="371" y="79"/>
                  </a:cubicBezTo>
                  <a:cubicBezTo>
                    <a:pt x="367" y="76"/>
                    <a:pt x="367" y="76"/>
                    <a:pt x="367" y="76"/>
                  </a:cubicBezTo>
                  <a:cubicBezTo>
                    <a:pt x="364" y="73"/>
                    <a:pt x="364" y="73"/>
                    <a:pt x="364" y="73"/>
                  </a:cubicBezTo>
                  <a:cubicBezTo>
                    <a:pt x="360" y="71"/>
                    <a:pt x="360" y="71"/>
                    <a:pt x="360" y="71"/>
                  </a:cubicBezTo>
                  <a:cubicBezTo>
                    <a:pt x="357" y="69"/>
                    <a:pt x="357" y="69"/>
                    <a:pt x="357" y="69"/>
                  </a:cubicBezTo>
                  <a:cubicBezTo>
                    <a:pt x="353" y="67"/>
                    <a:pt x="353" y="67"/>
                    <a:pt x="353" y="67"/>
                  </a:cubicBezTo>
                  <a:cubicBezTo>
                    <a:pt x="349" y="65"/>
                    <a:pt x="349" y="65"/>
                    <a:pt x="349" y="65"/>
                  </a:cubicBezTo>
                  <a:cubicBezTo>
                    <a:pt x="346" y="64"/>
                    <a:pt x="346" y="64"/>
                    <a:pt x="346" y="64"/>
                  </a:cubicBezTo>
                  <a:cubicBezTo>
                    <a:pt x="341" y="62"/>
                    <a:pt x="341" y="62"/>
                    <a:pt x="341" y="62"/>
                  </a:cubicBezTo>
                  <a:cubicBezTo>
                    <a:pt x="338" y="61"/>
                    <a:pt x="338" y="61"/>
                    <a:pt x="338" y="61"/>
                  </a:cubicBezTo>
                  <a:cubicBezTo>
                    <a:pt x="333" y="60"/>
                    <a:pt x="333" y="60"/>
                    <a:pt x="333" y="60"/>
                  </a:cubicBezTo>
                  <a:cubicBezTo>
                    <a:pt x="329" y="59"/>
                    <a:pt x="329" y="59"/>
                    <a:pt x="329" y="59"/>
                  </a:cubicBezTo>
                  <a:cubicBezTo>
                    <a:pt x="325" y="59"/>
                    <a:pt x="325" y="59"/>
                    <a:pt x="325" y="59"/>
                  </a:cubicBezTo>
                  <a:cubicBezTo>
                    <a:pt x="320" y="58"/>
                    <a:pt x="320" y="58"/>
                    <a:pt x="320" y="58"/>
                  </a:cubicBezTo>
                  <a:cubicBezTo>
                    <a:pt x="316" y="58"/>
                    <a:pt x="316" y="58"/>
                    <a:pt x="316" y="58"/>
                  </a:cubicBezTo>
                  <a:cubicBezTo>
                    <a:pt x="309" y="59"/>
                    <a:pt x="309" y="59"/>
                    <a:pt x="309" y="59"/>
                  </a:cubicBezTo>
                  <a:cubicBezTo>
                    <a:pt x="302" y="59"/>
                    <a:pt x="302" y="59"/>
                    <a:pt x="302" y="59"/>
                  </a:cubicBezTo>
                  <a:cubicBezTo>
                    <a:pt x="296" y="61"/>
                    <a:pt x="296" y="61"/>
                    <a:pt x="296" y="61"/>
                  </a:cubicBezTo>
                  <a:cubicBezTo>
                    <a:pt x="289" y="63"/>
                    <a:pt x="289" y="63"/>
                    <a:pt x="289" y="63"/>
                  </a:cubicBezTo>
                  <a:cubicBezTo>
                    <a:pt x="283" y="65"/>
                    <a:pt x="283" y="65"/>
                    <a:pt x="283" y="65"/>
                  </a:cubicBezTo>
                  <a:cubicBezTo>
                    <a:pt x="278" y="68"/>
                    <a:pt x="278" y="68"/>
                    <a:pt x="278" y="68"/>
                  </a:cubicBezTo>
                  <a:cubicBezTo>
                    <a:pt x="272" y="71"/>
                    <a:pt x="272" y="71"/>
                    <a:pt x="272" y="71"/>
                  </a:cubicBezTo>
                  <a:cubicBezTo>
                    <a:pt x="266" y="75"/>
                    <a:pt x="266" y="75"/>
                    <a:pt x="266" y="75"/>
                  </a:cubicBezTo>
                  <a:cubicBezTo>
                    <a:pt x="261" y="66"/>
                    <a:pt x="261" y="66"/>
                    <a:pt x="261" y="66"/>
                  </a:cubicBezTo>
                  <a:cubicBezTo>
                    <a:pt x="256" y="59"/>
                    <a:pt x="256" y="59"/>
                    <a:pt x="256" y="59"/>
                  </a:cubicBezTo>
                  <a:cubicBezTo>
                    <a:pt x="250" y="51"/>
                    <a:pt x="250" y="51"/>
                    <a:pt x="250" y="51"/>
                  </a:cubicBezTo>
                  <a:cubicBezTo>
                    <a:pt x="243" y="44"/>
                    <a:pt x="243" y="44"/>
                    <a:pt x="243" y="44"/>
                  </a:cubicBezTo>
                  <a:cubicBezTo>
                    <a:pt x="237" y="38"/>
                    <a:pt x="237" y="38"/>
                    <a:pt x="237" y="38"/>
                  </a:cubicBezTo>
                  <a:cubicBezTo>
                    <a:pt x="229" y="31"/>
                    <a:pt x="229" y="31"/>
                    <a:pt x="229" y="31"/>
                  </a:cubicBezTo>
                  <a:cubicBezTo>
                    <a:pt x="222" y="26"/>
                    <a:pt x="222" y="26"/>
                    <a:pt x="222" y="26"/>
                  </a:cubicBezTo>
                  <a:cubicBezTo>
                    <a:pt x="214" y="21"/>
                    <a:pt x="214" y="21"/>
                    <a:pt x="214" y="21"/>
                  </a:cubicBezTo>
                  <a:cubicBezTo>
                    <a:pt x="206" y="16"/>
                    <a:pt x="206" y="16"/>
                    <a:pt x="206" y="16"/>
                  </a:cubicBezTo>
                  <a:cubicBezTo>
                    <a:pt x="198" y="12"/>
                    <a:pt x="198" y="12"/>
                    <a:pt x="198" y="12"/>
                  </a:cubicBezTo>
                  <a:cubicBezTo>
                    <a:pt x="189" y="9"/>
                    <a:pt x="189" y="9"/>
                    <a:pt x="189" y="9"/>
                  </a:cubicBezTo>
                  <a:cubicBezTo>
                    <a:pt x="180" y="5"/>
                    <a:pt x="180" y="5"/>
                    <a:pt x="180" y="5"/>
                  </a:cubicBezTo>
                  <a:cubicBezTo>
                    <a:pt x="170" y="3"/>
                    <a:pt x="170" y="3"/>
                    <a:pt x="170" y="3"/>
                  </a:cubicBezTo>
                  <a:cubicBezTo>
                    <a:pt x="161" y="2"/>
                    <a:pt x="161" y="2"/>
                    <a:pt x="161" y="2"/>
                  </a:cubicBezTo>
                  <a:cubicBezTo>
                    <a:pt x="151" y="0"/>
                    <a:pt x="151" y="0"/>
                    <a:pt x="151" y="0"/>
                  </a:cubicBezTo>
                  <a:cubicBezTo>
                    <a:pt x="141" y="0"/>
                    <a:pt x="141" y="0"/>
                    <a:pt x="141" y="0"/>
                  </a:cubicBezTo>
                  <a:cubicBezTo>
                    <a:pt x="134" y="0"/>
                    <a:pt x="134" y="0"/>
                    <a:pt x="134" y="0"/>
                  </a:cubicBezTo>
                  <a:cubicBezTo>
                    <a:pt x="127" y="1"/>
                    <a:pt x="127" y="1"/>
                    <a:pt x="127" y="1"/>
                  </a:cubicBezTo>
                  <a:cubicBezTo>
                    <a:pt x="119" y="2"/>
                    <a:pt x="119" y="2"/>
                    <a:pt x="119" y="2"/>
                  </a:cubicBezTo>
                  <a:cubicBezTo>
                    <a:pt x="112" y="3"/>
                    <a:pt x="112" y="3"/>
                    <a:pt x="112" y="3"/>
                  </a:cubicBezTo>
                  <a:cubicBezTo>
                    <a:pt x="105" y="5"/>
                    <a:pt x="105" y="5"/>
                    <a:pt x="105" y="5"/>
                  </a:cubicBezTo>
                  <a:cubicBezTo>
                    <a:pt x="98" y="7"/>
                    <a:pt x="98" y="7"/>
                    <a:pt x="98" y="7"/>
                  </a:cubicBezTo>
                  <a:cubicBezTo>
                    <a:pt x="91" y="10"/>
                    <a:pt x="91" y="10"/>
                    <a:pt x="91" y="10"/>
                  </a:cubicBezTo>
                  <a:cubicBezTo>
                    <a:pt x="85" y="12"/>
                    <a:pt x="85" y="12"/>
                    <a:pt x="85" y="12"/>
                  </a:cubicBezTo>
                  <a:cubicBezTo>
                    <a:pt x="78" y="15"/>
                    <a:pt x="78" y="15"/>
                    <a:pt x="78" y="15"/>
                  </a:cubicBezTo>
                  <a:cubicBezTo>
                    <a:pt x="72" y="19"/>
                    <a:pt x="72" y="19"/>
                    <a:pt x="72" y="19"/>
                  </a:cubicBezTo>
                  <a:cubicBezTo>
                    <a:pt x="66" y="23"/>
                    <a:pt x="66" y="23"/>
                    <a:pt x="66" y="23"/>
                  </a:cubicBezTo>
                  <a:cubicBezTo>
                    <a:pt x="60" y="27"/>
                    <a:pt x="60" y="27"/>
                    <a:pt x="60" y="27"/>
                  </a:cubicBezTo>
                  <a:cubicBezTo>
                    <a:pt x="54" y="31"/>
                    <a:pt x="54" y="31"/>
                    <a:pt x="54" y="31"/>
                  </a:cubicBezTo>
                  <a:cubicBezTo>
                    <a:pt x="49" y="35"/>
                    <a:pt x="49" y="35"/>
                    <a:pt x="49" y="35"/>
                  </a:cubicBezTo>
                  <a:cubicBezTo>
                    <a:pt x="44" y="40"/>
                    <a:pt x="44" y="40"/>
                    <a:pt x="44" y="40"/>
                  </a:cubicBezTo>
                  <a:cubicBezTo>
                    <a:pt x="38" y="45"/>
                    <a:pt x="38" y="45"/>
                    <a:pt x="38" y="45"/>
                  </a:cubicBezTo>
                  <a:cubicBezTo>
                    <a:pt x="34" y="51"/>
                    <a:pt x="34" y="51"/>
                    <a:pt x="34" y="51"/>
                  </a:cubicBezTo>
                  <a:cubicBezTo>
                    <a:pt x="29" y="56"/>
                    <a:pt x="29" y="56"/>
                    <a:pt x="29" y="56"/>
                  </a:cubicBezTo>
                  <a:cubicBezTo>
                    <a:pt x="25" y="62"/>
                    <a:pt x="25" y="62"/>
                    <a:pt x="25" y="62"/>
                  </a:cubicBezTo>
                  <a:cubicBezTo>
                    <a:pt x="21" y="68"/>
                    <a:pt x="21" y="68"/>
                    <a:pt x="21" y="68"/>
                  </a:cubicBezTo>
                  <a:cubicBezTo>
                    <a:pt x="17" y="74"/>
                    <a:pt x="17" y="74"/>
                    <a:pt x="17" y="74"/>
                  </a:cubicBezTo>
                  <a:cubicBezTo>
                    <a:pt x="13" y="81"/>
                    <a:pt x="13" y="81"/>
                    <a:pt x="13" y="81"/>
                  </a:cubicBezTo>
                  <a:cubicBezTo>
                    <a:pt x="10" y="88"/>
                    <a:pt x="10" y="88"/>
                    <a:pt x="10" y="88"/>
                  </a:cubicBezTo>
                  <a:cubicBezTo>
                    <a:pt x="7" y="95"/>
                    <a:pt x="7" y="95"/>
                    <a:pt x="7" y="95"/>
                  </a:cubicBezTo>
                  <a:cubicBezTo>
                    <a:pt x="4" y="101"/>
                    <a:pt x="4" y="101"/>
                    <a:pt x="4" y="101"/>
                  </a:cubicBezTo>
                  <a:cubicBezTo>
                    <a:pt x="2" y="109"/>
                    <a:pt x="2" y="109"/>
                    <a:pt x="2" y="109"/>
                  </a:cubicBezTo>
                  <a:cubicBezTo>
                    <a:pt x="0" y="116"/>
                    <a:pt x="0" y="116"/>
                    <a:pt x="0" y="116"/>
                  </a:cubicBezTo>
                  <a:cubicBezTo>
                    <a:pt x="0" y="120"/>
                    <a:pt x="0" y="120"/>
                    <a:pt x="0" y="120"/>
                  </a:cubicBezTo>
                  <a:cubicBezTo>
                    <a:pt x="113" y="120"/>
                    <a:pt x="113" y="120"/>
                    <a:pt x="113" y="120"/>
                  </a:cubicBezTo>
                  <a:cubicBezTo>
                    <a:pt x="113" y="368"/>
                    <a:pt x="113" y="368"/>
                    <a:pt x="113" y="368"/>
                  </a:cubicBezTo>
                  <a:lnTo>
                    <a:pt x="252"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189"/>
            <p:cNvSpPr>
              <a:spLocks noEditPoints="1"/>
            </p:cNvSpPr>
            <p:nvPr/>
          </p:nvSpPr>
          <p:spPr bwMode="auto">
            <a:xfrm>
              <a:off x="14158913" y="7729538"/>
              <a:ext cx="1198563" cy="1827213"/>
            </a:xfrm>
            <a:custGeom>
              <a:avLst/>
              <a:gdLst>
                <a:gd name="T0" fmla="*/ 249 w 319"/>
                <a:gd name="T1" fmla="*/ 181 h 486"/>
                <a:gd name="T2" fmla="*/ 249 w 319"/>
                <a:gd name="T3" fmla="*/ 235 h 486"/>
                <a:gd name="T4" fmla="*/ 177 w 319"/>
                <a:gd name="T5" fmla="*/ 235 h 486"/>
                <a:gd name="T6" fmla="*/ 177 w 319"/>
                <a:gd name="T7" fmla="*/ 160 h 486"/>
                <a:gd name="T8" fmla="*/ 242 w 319"/>
                <a:gd name="T9" fmla="*/ 160 h 486"/>
                <a:gd name="T10" fmla="*/ 234 w 319"/>
                <a:gd name="T11" fmla="*/ 129 h 486"/>
                <a:gd name="T12" fmla="*/ 177 w 319"/>
                <a:gd name="T13" fmla="*/ 129 h 486"/>
                <a:gd name="T14" fmla="*/ 177 w 319"/>
                <a:gd name="T15" fmla="*/ 54 h 486"/>
                <a:gd name="T16" fmla="*/ 230 w 319"/>
                <a:gd name="T17" fmla="*/ 54 h 486"/>
                <a:gd name="T18" fmla="*/ 242 w 319"/>
                <a:gd name="T19" fmla="*/ 0 h 486"/>
                <a:gd name="T20" fmla="*/ 0 w 319"/>
                <a:gd name="T21" fmla="*/ 0 h 486"/>
                <a:gd name="T22" fmla="*/ 0 w 319"/>
                <a:gd name="T23" fmla="*/ 486 h 486"/>
                <a:gd name="T24" fmla="*/ 319 w 319"/>
                <a:gd name="T25" fmla="*/ 486 h 486"/>
                <a:gd name="T26" fmla="*/ 319 w 319"/>
                <a:gd name="T27" fmla="*/ 278 h 486"/>
                <a:gd name="T28" fmla="*/ 249 w 319"/>
                <a:gd name="T29" fmla="*/ 181 h 486"/>
                <a:gd name="T30" fmla="*/ 135 w 319"/>
                <a:gd name="T31" fmla="*/ 434 h 486"/>
                <a:gd name="T32" fmla="*/ 62 w 319"/>
                <a:gd name="T33" fmla="*/ 434 h 486"/>
                <a:gd name="T34" fmla="*/ 62 w 319"/>
                <a:gd name="T35" fmla="*/ 359 h 486"/>
                <a:gd name="T36" fmla="*/ 135 w 319"/>
                <a:gd name="T37" fmla="*/ 359 h 486"/>
                <a:gd name="T38" fmla="*/ 135 w 319"/>
                <a:gd name="T39" fmla="*/ 434 h 486"/>
                <a:gd name="T40" fmla="*/ 135 w 319"/>
                <a:gd name="T41" fmla="*/ 333 h 486"/>
                <a:gd name="T42" fmla="*/ 62 w 319"/>
                <a:gd name="T43" fmla="*/ 333 h 486"/>
                <a:gd name="T44" fmla="*/ 62 w 319"/>
                <a:gd name="T45" fmla="*/ 258 h 486"/>
                <a:gd name="T46" fmla="*/ 135 w 319"/>
                <a:gd name="T47" fmla="*/ 258 h 486"/>
                <a:gd name="T48" fmla="*/ 135 w 319"/>
                <a:gd name="T49" fmla="*/ 333 h 486"/>
                <a:gd name="T50" fmla="*/ 135 w 319"/>
                <a:gd name="T51" fmla="*/ 235 h 486"/>
                <a:gd name="T52" fmla="*/ 62 w 319"/>
                <a:gd name="T53" fmla="*/ 235 h 486"/>
                <a:gd name="T54" fmla="*/ 62 w 319"/>
                <a:gd name="T55" fmla="*/ 160 h 486"/>
                <a:gd name="T56" fmla="*/ 135 w 319"/>
                <a:gd name="T57" fmla="*/ 160 h 486"/>
                <a:gd name="T58" fmla="*/ 135 w 319"/>
                <a:gd name="T59" fmla="*/ 235 h 486"/>
                <a:gd name="T60" fmla="*/ 135 w 319"/>
                <a:gd name="T61" fmla="*/ 129 h 486"/>
                <a:gd name="T62" fmla="*/ 62 w 319"/>
                <a:gd name="T63" fmla="*/ 129 h 486"/>
                <a:gd name="T64" fmla="*/ 62 w 319"/>
                <a:gd name="T65" fmla="*/ 54 h 486"/>
                <a:gd name="T66" fmla="*/ 135 w 319"/>
                <a:gd name="T67" fmla="*/ 54 h 486"/>
                <a:gd name="T68" fmla="*/ 135 w 319"/>
                <a:gd name="T69" fmla="*/ 129 h 486"/>
                <a:gd name="T70" fmla="*/ 249 w 319"/>
                <a:gd name="T71" fmla="*/ 434 h 486"/>
                <a:gd name="T72" fmla="*/ 177 w 319"/>
                <a:gd name="T73" fmla="*/ 434 h 486"/>
                <a:gd name="T74" fmla="*/ 177 w 319"/>
                <a:gd name="T75" fmla="*/ 359 h 486"/>
                <a:gd name="T76" fmla="*/ 249 w 319"/>
                <a:gd name="T77" fmla="*/ 359 h 486"/>
                <a:gd name="T78" fmla="*/ 249 w 319"/>
                <a:gd name="T79" fmla="*/ 434 h 486"/>
                <a:gd name="T80" fmla="*/ 249 w 319"/>
                <a:gd name="T81" fmla="*/ 333 h 486"/>
                <a:gd name="T82" fmla="*/ 177 w 319"/>
                <a:gd name="T83" fmla="*/ 333 h 486"/>
                <a:gd name="T84" fmla="*/ 177 w 319"/>
                <a:gd name="T85" fmla="*/ 258 h 486"/>
                <a:gd name="T86" fmla="*/ 249 w 319"/>
                <a:gd name="T87" fmla="*/ 258 h 486"/>
                <a:gd name="T88" fmla="*/ 249 w 319"/>
                <a:gd name="T89" fmla="*/ 33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486">
                  <a:moveTo>
                    <a:pt x="249" y="181"/>
                  </a:moveTo>
                  <a:cubicBezTo>
                    <a:pt x="249" y="235"/>
                    <a:pt x="249" y="235"/>
                    <a:pt x="249" y="235"/>
                  </a:cubicBezTo>
                  <a:cubicBezTo>
                    <a:pt x="177" y="235"/>
                    <a:pt x="177" y="235"/>
                    <a:pt x="177" y="235"/>
                  </a:cubicBezTo>
                  <a:cubicBezTo>
                    <a:pt x="177" y="160"/>
                    <a:pt x="177" y="160"/>
                    <a:pt x="177" y="160"/>
                  </a:cubicBezTo>
                  <a:cubicBezTo>
                    <a:pt x="242" y="160"/>
                    <a:pt x="242" y="160"/>
                    <a:pt x="242" y="160"/>
                  </a:cubicBezTo>
                  <a:cubicBezTo>
                    <a:pt x="238" y="150"/>
                    <a:pt x="236" y="139"/>
                    <a:pt x="234" y="129"/>
                  </a:cubicBezTo>
                  <a:cubicBezTo>
                    <a:pt x="177" y="129"/>
                    <a:pt x="177" y="129"/>
                    <a:pt x="177" y="129"/>
                  </a:cubicBezTo>
                  <a:cubicBezTo>
                    <a:pt x="177" y="54"/>
                    <a:pt x="177" y="54"/>
                    <a:pt x="177" y="54"/>
                  </a:cubicBezTo>
                  <a:cubicBezTo>
                    <a:pt x="230" y="54"/>
                    <a:pt x="230" y="54"/>
                    <a:pt x="230" y="54"/>
                  </a:cubicBezTo>
                  <a:cubicBezTo>
                    <a:pt x="232" y="35"/>
                    <a:pt x="236" y="17"/>
                    <a:pt x="242" y="0"/>
                  </a:cubicBezTo>
                  <a:cubicBezTo>
                    <a:pt x="0" y="0"/>
                    <a:pt x="0" y="0"/>
                    <a:pt x="0" y="0"/>
                  </a:cubicBezTo>
                  <a:cubicBezTo>
                    <a:pt x="0" y="486"/>
                    <a:pt x="0" y="486"/>
                    <a:pt x="0" y="486"/>
                  </a:cubicBezTo>
                  <a:cubicBezTo>
                    <a:pt x="319" y="486"/>
                    <a:pt x="319" y="486"/>
                    <a:pt x="319" y="486"/>
                  </a:cubicBezTo>
                  <a:cubicBezTo>
                    <a:pt x="319" y="278"/>
                    <a:pt x="319" y="278"/>
                    <a:pt x="319" y="278"/>
                  </a:cubicBezTo>
                  <a:cubicBezTo>
                    <a:pt x="289" y="251"/>
                    <a:pt x="265" y="218"/>
                    <a:pt x="249" y="181"/>
                  </a:cubicBezTo>
                  <a:close/>
                  <a:moveTo>
                    <a:pt x="135" y="434"/>
                  </a:moveTo>
                  <a:cubicBezTo>
                    <a:pt x="62" y="434"/>
                    <a:pt x="62" y="434"/>
                    <a:pt x="62" y="434"/>
                  </a:cubicBezTo>
                  <a:cubicBezTo>
                    <a:pt x="62" y="359"/>
                    <a:pt x="62" y="359"/>
                    <a:pt x="62" y="359"/>
                  </a:cubicBezTo>
                  <a:cubicBezTo>
                    <a:pt x="135" y="359"/>
                    <a:pt x="135" y="359"/>
                    <a:pt x="135" y="359"/>
                  </a:cubicBezTo>
                  <a:lnTo>
                    <a:pt x="135" y="434"/>
                  </a:lnTo>
                  <a:close/>
                  <a:moveTo>
                    <a:pt x="135" y="333"/>
                  </a:moveTo>
                  <a:cubicBezTo>
                    <a:pt x="62" y="333"/>
                    <a:pt x="62" y="333"/>
                    <a:pt x="62" y="333"/>
                  </a:cubicBezTo>
                  <a:cubicBezTo>
                    <a:pt x="62" y="258"/>
                    <a:pt x="62" y="258"/>
                    <a:pt x="62" y="258"/>
                  </a:cubicBezTo>
                  <a:cubicBezTo>
                    <a:pt x="135" y="258"/>
                    <a:pt x="135" y="258"/>
                    <a:pt x="135" y="258"/>
                  </a:cubicBezTo>
                  <a:lnTo>
                    <a:pt x="135" y="333"/>
                  </a:lnTo>
                  <a:close/>
                  <a:moveTo>
                    <a:pt x="135" y="235"/>
                  </a:moveTo>
                  <a:cubicBezTo>
                    <a:pt x="62" y="235"/>
                    <a:pt x="62" y="235"/>
                    <a:pt x="62" y="235"/>
                  </a:cubicBezTo>
                  <a:cubicBezTo>
                    <a:pt x="62" y="160"/>
                    <a:pt x="62" y="160"/>
                    <a:pt x="62" y="160"/>
                  </a:cubicBezTo>
                  <a:cubicBezTo>
                    <a:pt x="135" y="160"/>
                    <a:pt x="135" y="160"/>
                    <a:pt x="135" y="160"/>
                  </a:cubicBezTo>
                  <a:lnTo>
                    <a:pt x="135" y="235"/>
                  </a:lnTo>
                  <a:close/>
                  <a:moveTo>
                    <a:pt x="135" y="129"/>
                  </a:moveTo>
                  <a:cubicBezTo>
                    <a:pt x="62" y="129"/>
                    <a:pt x="62" y="129"/>
                    <a:pt x="62" y="129"/>
                  </a:cubicBezTo>
                  <a:cubicBezTo>
                    <a:pt x="62" y="54"/>
                    <a:pt x="62" y="54"/>
                    <a:pt x="62" y="54"/>
                  </a:cubicBezTo>
                  <a:cubicBezTo>
                    <a:pt x="135" y="54"/>
                    <a:pt x="135" y="54"/>
                    <a:pt x="135" y="54"/>
                  </a:cubicBezTo>
                  <a:lnTo>
                    <a:pt x="135" y="129"/>
                  </a:lnTo>
                  <a:close/>
                  <a:moveTo>
                    <a:pt x="249" y="434"/>
                  </a:moveTo>
                  <a:cubicBezTo>
                    <a:pt x="177" y="434"/>
                    <a:pt x="177" y="434"/>
                    <a:pt x="177" y="434"/>
                  </a:cubicBezTo>
                  <a:cubicBezTo>
                    <a:pt x="177" y="359"/>
                    <a:pt x="177" y="359"/>
                    <a:pt x="177" y="359"/>
                  </a:cubicBezTo>
                  <a:cubicBezTo>
                    <a:pt x="249" y="359"/>
                    <a:pt x="249" y="359"/>
                    <a:pt x="249" y="359"/>
                  </a:cubicBezTo>
                  <a:lnTo>
                    <a:pt x="249" y="434"/>
                  </a:lnTo>
                  <a:close/>
                  <a:moveTo>
                    <a:pt x="249" y="333"/>
                  </a:moveTo>
                  <a:cubicBezTo>
                    <a:pt x="177" y="333"/>
                    <a:pt x="177" y="333"/>
                    <a:pt x="177" y="333"/>
                  </a:cubicBezTo>
                  <a:cubicBezTo>
                    <a:pt x="177" y="258"/>
                    <a:pt x="177" y="258"/>
                    <a:pt x="177" y="258"/>
                  </a:cubicBezTo>
                  <a:cubicBezTo>
                    <a:pt x="249" y="258"/>
                    <a:pt x="249" y="258"/>
                    <a:pt x="249" y="258"/>
                  </a:cubicBezTo>
                  <a:lnTo>
                    <a:pt x="24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p:cNvGrpSpPr/>
          <p:nvPr/>
        </p:nvGrpSpPr>
        <p:grpSpPr>
          <a:xfrm>
            <a:off x="9744159" y="3024798"/>
            <a:ext cx="786584" cy="436466"/>
            <a:chOff x="4394200" y="2207721"/>
            <a:chExt cx="5619946" cy="3118440"/>
          </a:xfrm>
          <a:noFill/>
        </p:grpSpPr>
        <p:grpSp>
          <p:nvGrpSpPr>
            <p:cNvPr id="192" name="Group 191"/>
            <p:cNvGrpSpPr/>
            <p:nvPr/>
          </p:nvGrpSpPr>
          <p:grpSpPr>
            <a:xfrm>
              <a:off x="4394200" y="2416440"/>
              <a:ext cx="4369917" cy="2909721"/>
              <a:chOff x="4394200" y="2311493"/>
              <a:chExt cx="4369917" cy="3119615"/>
            </a:xfrm>
            <a:grpFill/>
          </p:grpSpPr>
          <p:sp>
            <p:nvSpPr>
              <p:cNvPr id="194" name="Rectangle 193"/>
              <p:cNvSpPr/>
              <p:nvPr/>
            </p:nvSpPr>
            <p:spPr bwMode="auto">
              <a:xfrm>
                <a:off x="4394200" y="4519256"/>
                <a:ext cx="1048002" cy="911852"/>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p:cNvSpPr/>
              <p:nvPr/>
            </p:nvSpPr>
            <p:spPr bwMode="auto">
              <a:xfrm>
                <a:off x="4394200" y="2311493"/>
                <a:ext cx="1048002" cy="911852"/>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p:cNvSpPr/>
              <p:nvPr/>
            </p:nvSpPr>
            <p:spPr bwMode="auto">
              <a:xfrm>
                <a:off x="5629617" y="2311493"/>
                <a:ext cx="1423171" cy="911852"/>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Freeform 196"/>
              <p:cNvSpPr/>
              <p:nvPr/>
            </p:nvSpPr>
            <p:spPr bwMode="auto">
              <a:xfrm>
                <a:off x="7240204" y="2311493"/>
                <a:ext cx="1523913" cy="911852"/>
              </a:xfrm>
              <a:custGeom>
                <a:avLst/>
                <a:gdLst>
                  <a:gd name="connsiteX0" fmla="*/ 0 w 1764222"/>
                  <a:gd name="connsiteY0" fmla="*/ 0 h 1166091"/>
                  <a:gd name="connsiteX1" fmla="*/ 1764222 w 1764222"/>
                  <a:gd name="connsiteY1" fmla="*/ 0 h 1166091"/>
                  <a:gd name="connsiteX2" fmla="*/ 1718326 w 1764222"/>
                  <a:gd name="connsiteY2" fmla="*/ 70465 h 1166091"/>
                  <a:gd name="connsiteX3" fmla="*/ 1552249 w 1764222"/>
                  <a:gd name="connsiteY3" fmla="*/ 1032188 h 1166091"/>
                  <a:gd name="connsiteX4" fmla="*/ 1600075 w 1764222"/>
                  <a:gd name="connsiteY4" fmla="*/ 1166091 h 1166091"/>
                  <a:gd name="connsiteX5" fmla="*/ 0 w 1764222"/>
                  <a:gd name="connsiteY5" fmla="*/ 1166091 h 116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222" h="1166091">
                    <a:moveTo>
                      <a:pt x="0" y="0"/>
                    </a:moveTo>
                    <a:lnTo>
                      <a:pt x="1764222" y="0"/>
                    </a:lnTo>
                    <a:lnTo>
                      <a:pt x="1718326" y="70465"/>
                    </a:lnTo>
                    <a:cubicBezTo>
                      <a:pt x="1503269" y="430057"/>
                      <a:pt x="1485740" y="800154"/>
                      <a:pt x="1552249" y="1032188"/>
                    </a:cubicBezTo>
                    <a:lnTo>
                      <a:pt x="1600075" y="1166091"/>
                    </a:lnTo>
                    <a:lnTo>
                      <a:pt x="0" y="1166091"/>
                    </a:lnTo>
                    <a:close/>
                  </a:path>
                </a:pathLst>
              </a:cu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p:cNvSpPr/>
              <p:nvPr/>
            </p:nvSpPr>
            <p:spPr bwMode="auto">
              <a:xfrm>
                <a:off x="4394200" y="3441126"/>
                <a:ext cx="483186" cy="911852"/>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p:cNvSpPr/>
              <p:nvPr/>
            </p:nvSpPr>
            <p:spPr bwMode="auto">
              <a:xfrm>
                <a:off x="5064801" y="3441125"/>
                <a:ext cx="1423171" cy="911852"/>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Freeform 199"/>
              <p:cNvSpPr/>
              <p:nvPr/>
            </p:nvSpPr>
            <p:spPr bwMode="auto">
              <a:xfrm>
                <a:off x="6675384" y="3441126"/>
                <a:ext cx="1677963" cy="911852"/>
              </a:xfrm>
              <a:custGeom>
                <a:avLst/>
                <a:gdLst>
                  <a:gd name="connsiteX0" fmla="*/ 0 w 2041333"/>
                  <a:gd name="connsiteY0" fmla="*/ 0 h 1166091"/>
                  <a:gd name="connsiteX1" fmla="*/ 2041333 w 2041333"/>
                  <a:gd name="connsiteY1" fmla="*/ 0 h 1166091"/>
                  <a:gd name="connsiteX2" fmla="*/ 2041333 w 2041333"/>
                  <a:gd name="connsiteY2" fmla="*/ 1166091 h 1166091"/>
                  <a:gd name="connsiteX3" fmla="*/ 1875364 w 2041333"/>
                  <a:gd name="connsiteY3" fmla="*/ 1166091 h 1166091"/>
                  <a:gd name="connsiteX4" fmla="*/ 1864908 w 2041333"/>
                  <a:gd name="connsiteY4" fmla="*/ 1073599 h 1166091"/>
                  <a:gd name="connsiteX5" fmla="*/ 1942564 w 2041333"/>
                  <a:gd name="connsiteY5" fmla="*/ 5880 h 1166091"/>
                  <a:gd name="connsiteX6" fmla="*/ 1106349 w 2041333"/>
                  <a:gd name="connsiteY6" fmla="*/ 1151632 h 1166091"/>
                  <a:gd name="connsiteX7" fmla="*/ 1104192 w 2041333"/>
                  <a:gd name="connsiteY7" fmla="*/ 1166091 h 1166091"/>
                  <a:gd name="connsiteX8" fmla="*/ 0 w 2041333"/>
                  <a:gd name="connsiteY8" fmla="*/ 1166091 h 1166091"/>
                  <a:gd name="connsiteX0" fmla="*/ 0 w 2041333"/>
                  <a:gd name="connsiteY0" fmla="*/ 0 h 1166091"/>
                  <a:gd name="connsiteX1" fmla="*/ 2041333 w 2041333"/>
                  <a:gd name="connsiteY1" fmla="*/ 0 h 1166091"/>
                  <a:gd name="connsiteX2" fmla="*/ 2041333 w 2041333"/>
                  <a:gd name="connsiteY2" fmla="*/ 1166091 h 1166091"/>
                  <a:gd name="connsiteX3" fmla="*/ 1875364 w 2041333"/>
                  <a:gd name="connsiteY3" fmla="*/ 1166091 h 1166091"/>
                  <a:gd name="connsiteX4" fmla="*/ 1942564 w 2041333"/>
                  <a:gd name="connsiteY4" fmla="*/ 5880 h 1166091"/>
                  <a:gd name="connsiteX5" fmla="*/ 1106349 w 2041333"/>
                  <a:gd name="connsiteY5" fmla="*/ 1151632 h 1166091"/>
                  <a:gd name="connsiteX6" fmla="*/ 1104192 w 2041333"/>
                  <a:gd name="connsiteY6" fmla="*/ 1166091 h 1166091"/>
                  <a:gd name="connsiteX7" fmla="*/ 0 w 2041333"/>
                  <a:gd name="connsiteY7" fmla="*/ 1166091 h 1166091"/>
                  <a:gd name="connsiteX8" fmla="*/ 0 w 2041333"/>
                  <a:gd name="connsiteY8" fmla="*/ 0 h 1166091"/>
                  <a:gd name="connsiteX0" fmla="*/ 0 w 2041333"/>
                  <a:gd name="connsiteY0" fmla="*/ 0 h 1166091"/>
                  <a:gd name="connsiteX1" fmla="*/ 2041333 w 2041333"/>
                  <a:gd name="connsiteY1" fmla="*/ 0 h 1166091"/>
                  <a:gd name="connsiteX2" fmla="*/ 2041333 w 2041333"/>
                  <a:gd name="connsiteY2" fmla="*/ 1166091 h 1166091"/>
                  <a:gd name="connsiteX3" fmla="*/ 1942564 w 2041333"/>
                  <a:gd name="connsiteY3" fmla="*/ 5880 h 1166091"/>
                  <a:gd name="connsiteX4" fmla="*/ 1106349 w 2041333"/>
                  <a:gd name="connsiteY4" fmla="*/ 1151632 h 1166091"/>
                  <a:gd name="connsiteX5" fmla="*/ 1104192 w 2041333"/>
                  <a:gd name="connsiteY5" fmla="*/ 1166091 h 1166091"/>
                  <a:gd name="connsiteX6" fmla="*/ 0 w 2041333"/>
                  <a:gd name="connsiteY6" fmla="*/ 1166091 h 1166091"/>
                  <a:gd name="connsiteX7" fmla="*/ 0 w 2041333"/>
                  <a:gd name="connsiteY7" fmla="*/ 0 h 1166091"/>
                  <a:gd name="connsiteX0" fmla="*/ 0 w 2041333"/>
                  <a:gd name="connsiteY0" fmla="*/ 0 h 1166091"/>
                  <a:gd name="connsiteX1" fmla="*/ 2041333 w 2041333"/>
                  <a:gd name="connsiteY1" fmla="*/ 0 h 1166091"/>
                  <a:gd name="connsiteX2" fmla="*/ 1942564 w 2041333"/>
                  <a:gd name="connsiteY2" fmla="*/ 5880 h 1166091"/>
                  <a:gd name="connsiteX3" fmla="*/ 1106349 w 2041333"/>
                  <a:gd name="connsiteY3" fmla="*/ 1151632 h 1166091"/>
                  <a:gd name="connsiteX4" fmla="*/ 1104192 w 2041333"/>
                  <a:gd name="connsiteY4" fmla="*/ 1166091 h 1166091"/>
                  <a:gd name="connsiteX5" fmla="*/ 0 w 2041333"/>
                  <a:gd name="connsiteY5" fmla="*/ 1166091 h 1166091"/>
                  <a:gd name="connsiteX6" fmla="*/ 0 w 2041333"/>
                  <a:gd name="connsiteY6" fmla="*/ 0 h 1166091"/>
                  <a:gd name="connsiteX0" fmla="*/ 0 w 1942564"/>
                  <a:gd name="connsiteY0" fmla="*/ 0 h 1166091"/>
                  <a:gd name="connsiteX1" fmla="*/ 1942564 w 1942564"/>
                  <a:gd name="connsiteY1" fmla="*/ 5880 h 1166091"/>
                  <a:gd name="connsiteX2" fmla="*/ 1106349 w 1942564"/>
                  <a:gd name="connsiteY2" fmla="*/ 1151632 h 1166091"/>
                  <a:gd name="connsiteX3" fmla="*/ 1104192 w 1942564"/>
                  <a:gd name="connsiteY3" fmla="*/ 1166091 h 1166091"/>
                  <a:gd name="connsiteX4" fmla="*/ 0 w 1942564"/>
                  <a:gd name="connsiteY4" fmla="*/ 1166091 h 1166091"/>
                  <a:gd name="connsiteX5" fmla="*/ 0 w 1942564"/>
                  <a:gd name="connsiteY5" fmla="*/ 0 h 116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2564" h="1166091">
                    <a:moveTo>
                      <a:pt x="0" y="0"/>
                    </a:moveTo>
                    <a:lnTo>
                      <a:pt x="1942564" y="5880"/>
                    </a:lnTo>
                    <a:cubicBezTo>
                      <a:pt x="1350047" y="477715"/>
                      <a:pt x="1164326" y="837928"/>
                      <a:pt x="1106349" y="1151632"/>
                    </a:cubicBezTo>
                    <a:lnTo>
                      <a:pt x="1104192" y="1166091"/>
                    </a:lnTo>
                    <a:lnTo>
                      <a:pt x="0" y="1166091"/>
                    </a:lnTo>
                    <a:lnTo>
                      <a:pt x="0" y="0"/>
                    </a:lnTo>
                    <a:close/>
                  </a:path>
                </a:pathLst>
              </a:cu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p:cNvSpPr/>
              <p:nvPr/>
            </p:nvSpPr>
            <p:spPr bwMode="auto">
              <a:xfrm>
                <a:off x="5629617" y="4519256"/>
                <a:ext cx="1423171" cy="911852"/>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Freeform 201"/>
              <p:cNvSpPr/>
              <p:nvPr/>
            </p:nvSpPr>
            <p:spPr bwMode="auto">
              <a:xfrm>
                <a:off x="7240200" y="4519256"/>
                <a:ext cx="882372" cy="911852"/>
              </a:xfrm>
              <a:custGeom>
                <a:avLst/>
                <a:gdLst>
                  <a:gd name="connsiteX0" fmla="*/ 1236207 w 1819974"/>
                  <a:gd name="connsiteY0" fmla="*/ 0 h 1166091"/>
                  <a:gd name="connsiteX1" fmla="*/ 1819974 w 1819974"/>
                  <a:gd name="connsiteY1" fmla="*/ 0 h 1166091"/>
                  <a:gd name="connsiteX2" fmla="*/ 1819974 w 1819974"/>
                  <a:gd name="connsiteY2" fmla="*/ 77704 h 1166091"/>
                  <a:gd name="connsiteX3" fmla="*/ 1806104 w 1819974"/>
                  <a:gd name="connsiteY3" fmla="*/ 100733 h 1166091"/>
                  <a:gd name="connsiteX4" fmla="*/ 1430347 w 1819974"/>
                  <a:gd name="connsiteY4" fmla="*/ 251691 h 1166091"/>
                  <a:gd name="connsiteX5" fmla="*/ 1240015 w 1819974"/>
                  <a:gd name="connsiteY5" fmla="*/ 20166 h 1166091"/>
                  <a:gd name="connsiteX6" fmla="*/ 0 w 1819974"/>
                  <a:gd name="connsiteY6" fmla="*/ 0 h 1166091"/>
                  <a:gd name="connsiteX7" fmla="*/ 438302 w 1819974"/>
                  <a:gd name="connsiteY7" fmla="*/ 0 h 1166091"/>
                  <a:gd name="connsiteX8" fmla="*/ 430776 w 1819974"/>
                  <a:gd name="connsiteY8" fmla="*/ 86655 h 1166091"/>
                  <a:gd name="connsiteX9" fmla="*/ 425795 w 1819974"/>
                  <a:gd name="connsiteY9" fmla="*/ 431995 h 1166091"/>
                  <a:gd name="connsiteX10" fmla="*/ 1018525 w 1819974"/>
                  <a:gd name="connsiteY10" fmla="*/ 1165319 h 1166091"/>
                  <a:gd name="connsiteX11" fmla="*/ 1021511 w 1819974"/>
                  <a:gd name="connsiteY11" fmla="*/ 1166091 h 1166091"/>
                  <a:gd name="connsiteX12" fmla="*/ 0 w 1819974"/>
                  <a:gd name="connsiteY12" fmla="*/ 1166091 h 1166091"/>
                  <a:gd name="connsiteX0" fmla="*/ 1240015 w 1819974"/>
                  <a:gd name="connsiteY0" fmla="*/ 20166 h 1166091"/>
                  <a:gd name="connsiteX1" fmla="*/ 1819974 w 1819974"/>
                  <a:gd name="connsiteY1" fmla="*/ 0 h 1166091"/>
                  <a:gd name="connsiteX2" fmla="*/ 1819974 w 1819974"/>
                  <a:gd name="connsiteY2" fmla="*/ 77704 h 1166091"/>
                  <a:gd name="connsiteX3" fmla="*/ 1806104 w 1819974"/>
                  <a:gd name="connsiteY3" fmla="*/ 100733 h 1166091"/>
                  <a:gd name="connsiteX4" fmla="*/ 1430347 w 1819974"/>
                  <a:gd name="connsiteY4" fmla="*/ 251691 h 1166091"/>
                  <a:gd name="connsiteX5" fmla="*/ 1240015 w 1819974"/>
                  <a:gd name="connsiteY5" fmla="*/ 20166 h 1166091"/>
                  <a:gd name="connsiteX6" fmla="*/ 0 w 1819974"/>
                  <a:gd name="connsiteY6" fmla="*/ 0 h 1166091"/>
                  <a:gd name="connsiteX7" fmla="*/ 438302 w 1819974"/>
                  <a:gd name="connsiteY7" fmla="*/ 0 h 1166091"/>
                  <a:gd name="connsiteX8" fmla="*/ 430776 w 1819974"/>
                  <a:gd name="connsiteY8" fmla="*/ 86655 h 1166091"/>
                  <a:gd name="connsiteX9" fmla="*/ 425795 w 1819974"/>
                  <a:gd name="connsiteY9" fmla="*/ 431995 h 1166091"/>
                  <a:gd name="connsiteX10" fmla="*/ 1018525 w 1819974"/>
                  <a:gd name="connsiteY10" fmla="*/ 1165319 h 1166091"/>
                  <a:gd name="connsiteX11" fmla="*/ 1021511 w 1819974"/>
                  <a:gd name="connsiteY11" fmla="*/ 1166091 h 1166091"/>
                  <a:gd name="connsiteX12" fmla="*/ 0 w 1819974"/>
                  <a:gd name="connsiteY12" fmla="*/ 1166091 h 1166091"/>
                  <a:gd name="connsiteX13" fmla="*/ 0 w 1819974"/>
                  <a:gd name="connsiteY13" fmla="*/ 0 h 1166091"/>
                  <a:gd name="connsiteX0" fmla="*/ 0 w 1819974"/>
                  <a:gd name="connsiteY0" fmla="*/ 0 h 1166091"/>
                  <a:gd name="connsiteX1" fmla="*/ 438302 w 1819974"/>
                  <a:gd name="connsiteY1" fmla="*/ 0 h 1166091"/>
                  <a:gd name="connsiteX2" fmla="*/ 430776 w 1819974"/>
                  <a:gd name="connsiteY2" fmla="*/ 86655 h 1166091"/>
                  <a:gd name="connsiteX3" fmla="*/ 425795 w 1819974"/>
                  <a:gd name="connsiteY3" fmla="*/ 431995 h 1166091"/>
                  <a:gd name="connsiteX4" fmla="*/ 1018525 w 1819974"/>
                  <a:gd name="connsiteY4" fmla="*/ 1165319 h 1166091"/>
                  <a:gd name="connsiteX5" fmla="*/ 1021511 w 1819974"/>
                  <a:gd name="connsiteY5" fmla="*/ 1166091 h 1166091"/>
                  <a:gd name="connsiteX6" fmla="*/ 0 w 1819974"/>
                  <a:gd name="connsiteY6" fmla="*/ 1166091 h 1166091"/>
                  <a:gd name="connsiteX7" fmla="*/ 0 w 1819974"/>
                  <a:gd name="connsiteY7" fmla="*/ 0 h 1166091"/>
                  <a:gd name="connsiteX8" fmla="*/ 1819974 w 1819974"/>
                  <a:gd name="connsiteY8" fmla="*/ 0 h 1166091"/>
                  <a:gd name="connsiteX9" fmla="*/ 1819974 w 1819974"/>
                  <a:gd name="connsiteY9" fmla="*/ 77704 h 1166091"/>
                  <a:gd name="connsiteX10" fmla="*/ 1806104 w 1819974"/>
                  <a:gd name="connsiteY10" fmla="*/ 100733 h 1166091"/>
                  <a:gd name="connsiteX11" fmla="*/ 1521787 w 1819974"/>
                  <a:gd name="connsiteY11" fmla="*/ 343131 h 1166091"/>
                  <a:gd name="connsiteX0" fmla="*/ 0 w 1819974"/>
                  <a:gd name="connsiteY0" fmla="*/ 0 h 1166091"/>
                  <a:gd name="connsiteX1" fmla="*/ 438302 w 1819974"/>
                  <a:gd name="connsiteY1" fmla="*/ 0 h 1166091"/>
                  <a:gd name="connsiteX2" fmla="*/ 430776 w 1819974"/>
                  <a:gd name="connsiteY2" fmla="*/ 86655 h 1166091"/>
                  <a:gd name="connsiteX3" fmla="*/ 425795 w 1819974"/>
                  <a:gd name="connsiteY3" fmla="*/ 431995 h 1166091"/>
                  <a:gd name="connsiteX4" fmla="*/ 1018525 w 1819974"/>
                  <a:gd name="connsiteY4" fmla="*/ 1165319 h 1166091"/>
                  <a:gd name="connsiteX5" fmla="*/ 1021511 w 1819974"/>
                  <a:gd name="connsiteY5" fmla="*/ 1166091 h 1166091"/>
                  <a:gd name="connsiteX6" fmla="*/ 0 w 1819974"/>
                  <a:gd name="connsiteY6" fmla="*/ 1166091 h 1166091"/>
                  <a:gd name="connsiteX7" fmla="*/ 0 w 1819974"/>
                  <a:gd name="connsiteY7" fmla="*/ 0 h 1166091"/>
                  <a:gd name="connsiteX8" fmla="*/ 1819974 w 1819974"/>
                  <a:gd name="connsiteY8" fmla="*/ 0 h 1166091"/>
                  <a:gd name="connsiteX9" fmla="*/ 1819974 w 1819974"/>
                  <a:gd name="connsiteY9" fmla="*/ 77704 h 1166091"/>
                  <a:gd name="connsiteX10" fmla="*/ 1521787 w 1819974"/>
                  <a:gd name="connsiteY10" fmla="*/ 343131 h 1166091"/>
                  <a:gd name="connsiteX0" fmla="*/ 0 w 1819974"/>
                  <a:gd name="connsiteY0" fmla="*/ 0 h 1166091"/>
                  <a:gd name="connsiteX1" fmla="*/ 438302 w 1819974"/>
                  <a:gd name="connsiteY1" fmla="*/ 0 h 1166091"/>
                  <a:gd name="connsiteX2" fmla="*/ 430776 w 1819974"/>
                  <a:gd name="connsiteY2" fmla="*/ 86655 h 1166091"/>
                  <a:gd name="connsiteX3" fmla="*/ 425795 w 1819974"/>
                  <a:gd name="connsiteY3" fmla="*/ 431995 h 1166091"/>
                  <a:gd name="connsiteX4" fmla="*/ 1018525 w 1819974"/>
                  <a:gd name="connsiteY4" fmla="*/ 1165319 h 1166091"/>
                  <a:gd name="connsiteX5" fmla="*/ 1021511 w 1819974"/>
                  <a:gd name="connsiteY5" fmla="*/ 1166091 h 1166091"/>
                  <a:gd name="connsiteX6" fmla="*/ 0 w 1819974"/>
                  <a:gd name="connsiteY6" fmla="*/ 1166091 h 1166091"/>
                  <a:gd name="connsiteX7" fmla="*/ 0 w 1819974"/>
                  <a:gd name="connsiteY7" fmla="*/ 0 h 1166091"/>
                  <a:gd name="connsiteX8" fmla="*/ 1819974 w 1819974"/>
                  <a:gd name="connsiteY8" fmla="*/ 0 h 1166091"/>
                  <a:gd name="connsiteX9" fmla="*/ 1521787 w 1819974"/>
                  <a:gd name="connsiteY9" fmla="*/ 343131 h 1166091"/>
                  <a:gd name="connsiteX0" fmla="*/ 0 w 1521787"/>
                  <a:gd name="connsiteY0" fmla="*/ 0 h 1166091"/>
                  <a:gd name="connsiteX1" fmla="*/ 438302 w 1521787"/>
                  <a:gd name="connsiteY1" fmla="*/ 0 h 1166091"/>
                  <a:gd name="connsiteX2" fmla="*/ 430776 w 1521787"/>
                  <a:gd name="connsiteY2" fmla="*/ 86655 h 1166091"/>
                  <a:gd name="connsiteX3" fmla="*/ 425795 w 1521787"/>
                  <a:gd name="connsiteY3" fmla="*/ 431995 h 1166091"/>
                  <a:gd name="connsiteX4" fmla="*/ 1018525 w 1521787"/>
                  <a:gd name="connsiteY4" fmla="*/ 1165319 h 1166091"/>
                  <a:gd name="connsiteX5" fmla="*/ 1021511 w 1521787"/>
                  <a:gd name="connsiteY5" fmla="*/ 1166091 h 1166091"/>
                  <a:gd name="connsiteX6" fmla="*/ 0 w 1521787"/>
                  <a:gd name="connsiteY6" fmla="*/ 1166091 h 1166091"/>
                  <a:gd name="connsiteX7" fmla="*/ 0 w 1521787"/>
                  <a:gd name="connsiteY7" fmla="*/ 0 h 1166091"/>
                  <a:gd name="connsiteX8" fmla="*/ 1521787 w 1521787"/>
                  <a:gd name="connsiteY8" fmla="*/ 343131 h 1166091"/>
                  <a:gd name="connsiteX0" fmla="*/ 0 w 1021511"/>
                  <a:gd name="connsiteY0" fmla="*/ 0 h 1166091"/>
                  <a:gd name="connsiteX1" fmla="*/ 438302 w 1021511"/>
                  <a:gd name="connsiteY1" fmla="*/ 0 h 1166091"/>
                  <a:gd name="connsiteX2" fmla="*/ 430776 w 1021511"/>
                  <a:gd name="connsiteY2" fmla="*/ 86655 h 1166091"/>
                  <a:gd name="connsiteX3" fmla="*/ 425795 w 1021511"/>
                  <a:gd name="connsiteY3" fmla="*/ 431995 h 1166091"/>
                  <a:gd name="connsiteX4" fmla="*/ 1018525 w 1021511"/>
                  <a:gd name="connsiteY4" fmla="*/ 1165319 h 1166091"/>
                  <a:gd name="connsiteX5" fmla="*/ 1021511 w 1021511"/>
                  <a:gd name="connsiteY5" fmla="*/ 1166091 h 1166091"/>
                  <a:gd name="connsiteX6" fmla="*/ 0 w 1021511"/>
                  <a:gd name="connsiteY6" fmla="*/ 1166091 h 1166091"/>
                  <a:gd name="connsiteX7" fmla="*/ 0 w 1021511"/>
                  <a:gd name="connsiteY7" fmla="*/ 0 h 116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1511" h="1166091">
                    <a:close/>
                    <a:moveTo>
                      <a:pt x="0" y="0"/>
                    </a:moveTo>
                    <a:lnTo>
                      <a:pt x="438302" y="0"/>
                    </a:lnTo>
                    <a:lnTo>
                      <a:pt x="430776" y="86655"/>
                    </a:lnTo>
                    <a:cubicBezTo>
                      <a:pt x="423559" y="205737"/>
                      <a:pt x="427852" y="319461"/>
                      <a:pt x="425795" y="431995"/>
                    </a:cubicBezTo>
                    <a:cubicBezTo>
                      <a:pt x="490816" y="867730"/>
                      <a:pt x="722524" y="1073278"/>
                      <a:pt x="1018525" y="1165319"/>
                    </a:cubicBezTo>
                    <a:lnTo>
                      <a:pt x="1021511" y="1166091"/>
                    </a:lnTo>
                    <a:lnTo>
                      <a:pt x="0" y="1166091"/>
                    </a:lnTo>
                    <a:lnTo>
                      <a:pt x="0" y="0"/>
                    </a:lnTo>
                  </a:path>
                </a:pathLst>
              </a:cu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3" name="Freeform 192"/>
            <p:cNvSpPr/>
            <p:nvPr/>
          </p:nvSpPr>
          <p:spPr bwMode="auto">
            <a:xfrm>
              <a:off x="7913131" y="2207721"/>
              <a:ext cx="2101015" cy="3116729"/>
            </a:xfrm>
            <a:custGeom>
              <a:avLst/>
              <a:gdLst>
                <a:gd name="connsiteX0" fmla="*/ 1687133 w 2537138"/>
                <a:gd name="connsiteY0" fmla="*/ 0 h 4185634"/>
                <a:gd name="connsiteX1" fmla="*/ 1094704 w 2537138"/>
                <a:gd name="connsiteY1" fmla="*/ 1120462 h 4185634"/>
                <a:gd name="connsiteX2" fmla="*/ 1004552 w 2537138"/>
                <a:gd name="connsiteY2" fmla="*/ 3219719 h 4185634"/>
                <a:gd name="connsiteX3" fmla="*/ 862885 w 2537138"/>
                <a:gd name="connsiteY3" fmla="*/ 1725769 h 4185634"/>
                <a:gd name="connsiteX4" fmla="*/ 0 w 2537138"/>
                <a:gd name="connsiteY4" fmla="*/ 3400023 h 4185634"/>
                <a:gd name="connsiteX5" fmla="*/ 1571223 w 2537138"/>
                <a:gd name="connsiteY5" fmla="*/ 4185634 h 4185634"/>
                <a:gd name="connsiteX6" fmla="*/ 2537138 w 2537138"/>
                <a:gd name="connsiteY6" fmla="*/ 2962141 h 4185634"/>
                <a:gd name="connsiteX7" fmla="*/ 1519707 w 2537138"/>
                <a:gd name="connsiteY7" fmla="*/ 1326524 h 4185634"/>
                <a:gd name="connsiteX8" fmla="*/ 1687133 w 2537138"/>
                <a:gd name="connsiteY8" fmla="*/ 0 h 4185634"/>
                <a:gd name="connsiteX0" fmla="*/ 1718883 w 2537138"/>
                <a:gd name="connsiteY0" fmla="*/ 0 h 4172934"/>
                <a:gd name="connsiteX1" fmla="*/ 1094704 w 2537138"/>
                <a:gd name="connsiteY1" fmla="*/ 110776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094704 w 2537138"/>
                <a:gd name="connsiteY1" fmla="*/ 110776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094704 w 2537138"/>
                <a:gd name="connsiteY1" fmla="*/ 110776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094704 w 2537138"/>
                <a:gd name="connsiteY1" fmla="*/ 110776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094704 w 2537138"/>
                <a:gd name="connsiteY1" fmla="*/ 110776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094704 w 2537138"/>
                <a:gd name="connsiteY1" fmla="*/ 110776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094704 w 2537138"/>
                <a:gd name="connsiteY1" fmla="*/ 110776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094704 w 2537138"/>
                <a:gd name="connsiteY1" fmla="*/ 110776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094704 w 2537138"/>
                <a:gd name="connsiteY1" fmla="*/ 110776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126454 w 2537138"/>
                <a:gd name="connsiteY1" fmla="*/ 143161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126454 w 2537138"/>
                <a:gd name="connsiteY1" fmla="*/ 143161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126454 w 2537138"/>
                <a:gd name="connsiteY1" fmla="*/ 143161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126454 w 2537138"/>
                <a:gd name="connsiteY1" fmla="*/ 143161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126454 w 2537138"/>
                <a:gd name="connsiteY1" fmla="*/ 143161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126454 w 2537138"/>
                <a:gd name="connsiteY1" fmla="*/ 143161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126454 w 2537138"/>
                <a:gd name="connsiteY1" fmla="*/ 143161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72934"/>
                <a:gd name="connsiteX1" fmla="*/ 1126454 w 2537138"/>
                <a:gd name="connsiteY1" fmla="*/ 1431612 h 4172934"/>
                <a:gd name="connsiteX2" fmla="*/ 1004552 w 2537138"/>
                <a:gd name="connsiteY2" fmla="*/ 3207019 h 4172934"/>
                <a:gd name="connsiteX3" fmla="*/ 862885 w 2537138"/>
                <a:gd name="connsiteY3" fmla="*/ 1713069 h 4172934"/>
                <a:gd name="connsiteX4" fmla="*/ 0 w 2537138"/>
                <a:gd name="connsiteY4" fmla="*/ 3387323 h 4172934"/>
                <a:gd name="connsiteX5" fmla="*/ 1571223 w 2537138"/>
                <a:gd name="connsiteY5" fmla="*/ 4172934 h 4172934"/>
                <a:gd name="connsiteX6" fmla="*/ 2537138 w 2537138"/>
                <a:gd name="connsiteY6" fmla="*/ 2949441 h 4172934"/>
                <a:gd name="connsiteX7" fmla="*/ 1519707 w 2537138"/>
                <a:gd name="connsiteY7" fmla="*/ 1313824 h 4172934"/>
                <a:gd name="connsiteX8" fmla="*/ 1718883 w 2537138"/>
                <a:gd name="connsiteY8" fmla="*/ 0 h 4172934"/>
                <a:gd name="connsiteX0" fmla="*/ 1718883 w 2537138"/>
                <a:gd name="connsiteY0" fmla="*/ 0 h 4189017"/>
                <a:gd name="connsiteX1" fmla="*/ 1126454 w 2537138"/>
                <a:gd name="connsiteY1" fmla="*/ 1431612 h 4189017"/>
                <a:gd name="connsiteX2" fmla="*/ 1004552 w 2537138"/>
                <a:gd name="connsiteY2" fmla="*/ 3207019 h 4189017"/>
                <a:gd name="connsiteX3" fmla="*/ 862885 w 2537138"/>
                <a:gd name="connsiteY3" fmla="*/ 1713069 h 4189017"/>
                <a:gd name="connsiteX4" fmla="*/ 0 w 2537138"/>
                <a:gd name="connsiteY4" fmla="*/ 3387323 h 4189017"/>
                <a:gd name="connsiteX5" fmla="*/ 1571223 w 2537138"/>
                <a:gd name="connsiteY5" fmla="*/ 4172934 h 4189017"/>
                <a:gd name="connsiteX6" fmla="*/ 2537138 w 2537138"/>
                <a:gd name="connsiteY6" fmla="*/ 2949441 h 4189017"/>
                <a:gd name="connsiteX7" fmla="*/ 1519707 w 2537138"/>
                <a:gd name="connsiteY7" fmla="*/ 1313824 h 4189017"/>
                <a:gd name="connsiteX8" fmla="*/ 1718883 w 2537138"/>
                <a:gd name="connsiteY8" fmla="*/ 0 h 4189017"/>
                <a:gd name="connsiteX0" fmla="*/ 1718883 w 2537138"/>
                <a:gd name="connsiteY0" fmla="*/ 0 h 4189017"/>
                <a:gd name="connsiteX1" fmla="*/ 1126454 w 2537138"/>
                <a:gd name="connsiteY1" fmla="*/ 1431612 h 4189017"/>
                <a:gd name="connsiteX2" fmla="*/ 1004552 w 2537138"/>
                <a:gd name="connsiteY2" fmla="*/ 3207019 h 4189017"/>
                <a:gd name="connsiteX3" fmla="*/ 862885 w 2537138"/>
                <a:gd name="connsiteY3" fmla="*/ 1713069 h 4189017"/>
                <a:gd name="connsiteX4" fmla="*/ 0 w 2537138"/>
                <a:gd name="connsiteY4" fmla="*/ 3387323 h 4189017"/>
                <a:gd name="connsiteX5" fmla="*/ 1571223 w 2537138"/>
                <a:gd name="connsiteY5" fmla="*/ 4172934 h 4189017"/>
                <a:gd name="connsiteX6" fmla="*/ 2537138 w 2537138"/>
                <a:gd name="connsiteY6" fmla="*/ 2949441 h 4189017"/>
                <a:gd name="connsiteX7" fmla="*/ 1519707 w 2537138"/>
                <a:gd name="connsiteY7" fmla="*/ 1313824 h 4189017"/>
                <a:gd name="connsiteX8" fmla="*/ 1718883 w 2537138"/>
                <a:gd name="connsiteY8" fmla="*/ 0 h 4189017"/>
                <a:gd name="connsiteX0" fmla="*/ 1718883 w 2581966"/>
                <a:gd name="connsiteY0" fmla="*/ 0 h 4189017"/>
                <a:gd name="connsiteX1" fmla="*/ 1126454 w 2581966"/>
                <a:gd name="connsiteY1" fmla="*/ 1431612 h 4189017"/>
                <a:gd name="connsiteX2" fmla="*/ 1004552 w 2581966"/>
                <a:gd name="connsiteY2" fmla="*/ 3207019 h 4189017"/>
                <a:gd name="connsiteX3" fmla="*/ 862885 w 2581966"/>
                <a:gd name="connsiteY3" fmla="*/ 1713069 h 4189017"/>
                <a:gd name="connsiteX4" fmla="*/ 0 w 2581966"/>
                <a:gd name="connsiteY4" fmla="*/ 3387323 h 4189017"/>
                <a:gd name="connsiteX5" fmla="*/ 1571223 w 2581966"/>
                <a:gd name="connsiteY5" fmla="*/ 4172934 h 4189017"/>
                <a:gd name="connsiteX6" fmla="*/ 2537138 w 2581966"/>
                <a:gd name="connsiteY6" fmla="*/ 2949441 h 4189017"/>
                <a:gd name="connsiteX7" fmla="*/ 1519707 w 2581966"/>
                <a:gd name="connsiteY7" fmla="*/ 1313824 h 4189017"/>
                <a:gd name="connsiteX8" fmla="*/ 1718883 w 2581966"/>
                <a:gd name="connsiteY8" fmla="*/ 0 h 4189017"/>
                <a:gd name="connsiteX0" fmla="*/ 1718883 w 2581966"/>
                <a:gd name="connsiteY0" fmla="*/ 0 h 4189017"/>
                <a:gd name="connsiteX1" fmla="*/ 1126454 w 2581966"/>
                <a:gd name="connsiteY1" fmla="*/ 1431612 h 4189017"/>
                <a:gd name="connsiteX2" fmla="*/ 1004552 w 2581966"/>
                <a:gd name="connsiteY2" fmla="*/ 3207019 h 4189017"/>
                <a:gd name="connsiteX3" fmla="*/ 862885 w 2581966"/>
                <a:gd name="connsiteY3" fmla="*/ 1713069 h 4189017"/>
                <a:gd name="connsiteX4" fmla="*/ 0 w 2581966"/>
                <a:gd name="connsiteY4" fmla="*/ 3387323 h 4189017"/>
                <a:gd name="connsiteX5" fmla="*/ 1571223 w 2581966"/>
                <a:gd name="connsiteY5" fmla="*/ 4172934 h 4189017"/>
                <a:gd name="connsiteX6" fmla="*/ 2537138 w 2581966"/>
                <a:gd name="connsiteY6" fmla="*/ 2949441 h 4189017"/>
                <a:gd name="connsiteX7" fmla="*/ 1519707 w 2581966"/>
                <a:gd name="connsiteY7" fmla="*/ 1313824 h 4189017"/>
                <a:gd name="connsiteX8" fmla="*/ 1718883 w 2581966"/>
                <a:gd name="connsiteY8" fmla="*/ 0 h 4189017"/>
                <a:gd name="connsiteX0" fmla="*/ 1718883 w 2581966"/>
                <a:gd name="connsiteY0" fmla="*/ 0 h 4189017"/>
                <a:gd name="connsiteX1" fmla="*/ 1126454 w 2581966"/>
                <a:gd name="connsiteY1" fmla="*/ 1431612 h 4189017"/>
                <a:gd name="connsiteX2" fmla="*/ 1004552 w 2581966"/>
                <a:gd name="connsiteY2" fmla="*/ 3207019 h 4189017"/>
                <a:gd name="connsiteX3" fmla="*/ 862885 w 2581966"/>
                <a:gd name="connsiteY3" fmla="*/ 1713069 h 4189017"/>
                <a:gd name="connsiteX4" fmla="*/ 0 w 2581966"/>
                <a:gd name="connsiteY4" fmla="*/ 3387323 h 4189017"/>
                <a:gd name="connsiteX5" fmla="*/ 1571223 w 2581966"/>
                <a:gd name="connsiteY5" fmla="*/ 4172934 h 4189017"/>
                <a:gd name="connsiteX6" fmla="*/ 2537138 w 2581966"/>
                <a:gd name="connsiteY6" fmla="*/ 2949441 h 4189017"/>
                <a:gd name="connsiteX7" fmla="*/ 1551457 w 2581966"/>
                <a:gd name="connsiteY7" fmla="*/ 1332874 h 4189017"/>
                <a:gd name="connsiteX8" fmla="*/ 1718883 w 2581966"/>
                <a:gd name="connsiteY8" fmla="*/ 0 h 4189017"/>
                <a:gd name="connsiteX0" fmla="*/ 1718883 w 2581966"/>
                <a:gd name="connsiteY0" fmla="*/ 0 h 4189017"/>
                <a:gd name="connsiteX1" fmla="*/ 1126454 w 2581966"/>
                <a:gd name="connsiteY1" fmla="*/ 1431612 h 4189017"/>
                <a:gd name="connsiteX2" fmla="*/ 1004552 w 2581966"/>
                <a:gd name="connsiteY2" fmla="*/ 3207019 h 4189017"/>
                <a:gd name="connsiteX3" fmla="*/ 862885 w 2581966"/>
                <a:gd name="connsiteY3" fmla="*/ 1713069 h 4189017"/>
                <a:gd name="connsiteX4" fmla="*/ 0 w 2581966"/>
                <a:gd name="connsiteY4" fmla="*/ 3387323 h 4189017"/>
                <a:gd name="connsiteX5" fmla="*/ 1571223 w 2581966"/>
                <a:gd name="connsiteY5" fmla="*/ 4172934 h 4189017"/>
                <a:gd name="connsiteX6" fmla="*/ 2537138 w 2581966"/>
                <a:gd name="connsiteY6" fmla="*/ 2949441 h 4189017"/>
                <a:gd name="connsiteX7" fmla="*/ 1551457 w 2581966"/>
                <a:gd name="connsiteY7" fmla="*/ 1332874 h 4189017"/>
                <a:gd name="connsiteX8" fmla="*/ 1718883 w 2581966"/>
                <a:gd name="connsiteY8" fmla="*/ 0 h 4189017"/>
                <a:gd name="connsiteX0" fmla="*/ 1718883 w 2581966"/>
                <a:gd name="connsiteY0" fmla="*/ 0 h 4189017"/>
                <a:gd name="connsiteX1" fmla="*/ 1126454 w 2581966"/>
                <a:gd name="connsiteY1" fmla="*/ 1431612 h 4189017"/>
                <a:gd name="connsiteX2" fmla="*/ 1004552 w 2581966"/>
                <a:gd name="connsiteY2" fmla="*/ 3207019 h 4189017"/>
                <a:gd name="connsiteX3" fmla="*/ 862885 w 2581966"/>
                <a:gd name="connsiteY3" fmla="*/ 1713069 h 4189017"/>
                <a:gd name="connsiteX4" fmla="*/ 0 w 2581966"/>
                <a:gd name="connsiteY4" fmla="*/ 3387323 h 4189017"/>
                <a:gd name="connsiteX5" fmla="*/ 1571223 w 2581966"/>
                <a:gd name="connsiteY5" fmla="*/ 4172934 h 4189017"/>
                <a:gd name="connsiteX6" fmla="*/ 2537138 w 2581966"/>
                <a:gd name="connsiteY6" fmla="*/ 2949441 h 4189017"/>
                <a:gd name="connsiteX7" fmla="*/ 1551457 w 2581966"/>
                <a:gd name="connsiteY7" fmla="*/ 1332874 h 4189017"/>
                <a:gd name="connsiteX8" fmla="*/ 1718883 w 2581966"/>
                <a:gd name="connsiteY8" fmla="*/ 0 h 4189017"/>
                <a:gd name="connsiteX0" fmla="*/ 1718883 w 2581966"/>
                <a:gd name="connsiteY0" fmla="*/ 0 h 4189017"/>
                <a:gd name="connsiteX1" fmla="*/ 1126454 w 2581966"/>
                <a:gd name="connsiteY1" fmla="*/ 1431612 h 4189017"/>
                <a:gd name="connsiteX2" fmla="*/ 1004552 w 2581966"/>
                <a:gd name="connsiteY2" fmla="*/ 3207019 h 4189017"/>
                <a:gd name="connsiteX3" fmla="*/ 862885 w 2581966"/>
                <a:gd name="connsiteY3" fmla="*/ 1713069 h 4189017"/>
                <a:gd name="connsiteX4" fmla="*/ 0 w 2581966"/>
                <a:gd name="connsiteY4" fmla="*/ 3387323 h 4189017"/>
                <a:gd name="connsiteX5" fmla="*/ 1571223 w 2581966"/>
                <a:gd name="connsiteY5" fmla="*/ 4172934 h 4189017"/>
                <a:gd name="connsiteX6" fmla="*/ 2537138 w 2581966"/>
                <a:gd name="connsiteY6" fmla="*/ 2949441 h 4189017"/>
                <a:gd name="connsiteX7" fmla="*/ 1551457 w 2581966"/>
                <a:gd name="connsiteY7" fmla="*/ 1332874 h 4189017"/>
                <a:gd name="connsiteX8" fmla="*/ 1718883 w 2581966"/>
                <a:gd name="connsiteY8" fmla="*/ 0 h 4189017"/>
                <a:gd name="connsiteX0" fmla="*/ 1718883 w 2581966"/>
                <a:gd name="connsiteY0" fmla="*/ 0 h 4189017"/>
                <a:gd name="connsiteX1" fmla="*/ 1126454 w 2581966"/>
                <a:gd name="connsiteY1" fmla="*/ 1431612 h 4189017"/>
                <a:gd name="connsiteX2" fmla="*/ 1004552 w 2581966"/>
                <a:gd name="connsiteY2" fmla="*/ 3207019 h 4189017"/>
                <a:gd name="connsiteX3" fmla="*/ 862885 w 2581966"/>
                <a:gd name="connsiteY3" fmla="*/ 1713069 h 4189017"/>
                <a:gd name="connsiteX4" fmla="*/ 0 w 2581966"/>
                <a:gd name="connsiteY4" fmla="*/ 3387323 h 4189017"/>
                <a:gd name="connsiteX5" fmla="*/ 1571223 w 2581966"/>
                <a:gd name="connsiteY5" fmla="*/ 4172934 h 4189017"/>
                <a:gd name="connsiteX6" fmla="*/ 2537138 w 2581966"/>
                <a:gd name="connsiteY6" fmla="*/ 2949441 h 4189017"/>
                <a:gd name="connsiteX7" fmla="*/ 1551457 w 2581966"/>
                <a:gd name="connsiteY7" fmla="*/ 1332874 h 4189017"/>
                <a:gd name="connsiteX8" fmla="*/ 1718883 w 2581966"/>
                <a:gd name="connsiteY8" fmla="*/ 0 h 418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1966" h="4189017">
                  <a:moveTo>
                    <a:pt x="1718883" y="0"/>
                  </a:moveTo>
                  <a:cubicBezTo>
                    <a:pt x="1110773" y="464504"/>
                    <a:pt x="1029714" y="1094108"/>
                    <a:pt x="1126454" y="1431612"/>
                  </a:cubicBezTo>
                  <a:cubicBezTo>
                    <a:pt x="1477403" y="2391714"/>
                    <a:pt x="1733103" y="3186717"/>
                    <a:pt x="1004552" y="3207019"/>
                  </a:cubicBezTo>
                  <a:cubicBezTo>
                    <a:pt x="696980" y="3217036"/>
                    <a:pt x="757707" y="2261852"/>
                    <a:pt x="862885" y="1713069"/>
                  </a:cubicBezTo>
                  <a:cubicBezTo>
                    <a:pt x="-85143" y="2468004"/>
                    <a:pt x="8228" y="2937188"/>
                    <a:pt x="0" y="3387323"/>
                  </a:cubicBezTo>
                  <a:cubicBezTo>
                    <a:pt x="130041" y="4258793"/>
                    <a:pt x="926832" y="4209514"/>
                    <a:pt x="1571223" y="4172934"/>
                  </a:cubicBezTo>
                  <a:cubicBezTo>
                    <a:pt x="2248795" y="4101653"/>
                    <a:pt x="2735866" y="3820822"/>
                    <a:pt x="2537138" y="2949441"/>
                  </a:cubicBezTo>
                  <a:cubicBezTo>
                    <a:pt x="2293244" y="2372485"/>
                    <a:pt x="1916001" y="1884430"/>
                    <a:pt x="1551457" y="1332874"/>
                  </a:cubicBezTo>
                  <a:cubicBezTo>
                    <a:pt x="1420999" y="1079083"/>
                    <a:pt x="1404841" y="679241"/>
                    <a:pt x="1718883" y="0"/>
                  </a:cubicBezTo>
                  <a:close/>
                </a:path>
              </a:pathLst>
            </a:cu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3" name="Group 202"/>
          <p:cNvGrpSpPr/>
          <p:nvPr/>
        </p:nvGrpSpPr>
        <p:grpSpPr>
          <a:xfrm>
            <a:off x="2414378" y="2990650"/>
            <a:ext cx="428625" cy="504763"/>
            <a:chOff x="2133600" y="2106955"/>
            <a:chExt cx="3225576" cy="3798547"/>
          </a:xfrm>
        </p:grpSpPr>
        <p:sp>
          <p:nvSpPr>
            <p:cNvPr id="204" name="Freeform 79"/>
            <p:cNvSpPr>
              <a:spLocks/>
            </p:cNvSpPr>
            <p:nvPr/>
          </p:nvSpPr>
          <p:spPr bwMode="auto">
            <a:xfrm>
              <a:off x="2133600" y="2106955"/>
              <a:ext cx="3225576" cy="379854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05" name="Group 204"/>
            <p:cNvGrpSpPr/>
            <p:nvPr/>
          </p:nvGrpSpPr>
          <p:grpSpPr>
            <a:xfrm>
              <a:off x="2941526" y="2819400"/>
              <a:ext cx="1609725" cy="1609725"/>
              <a:chOff x="2990850" y="2819400"/>
              <a:chExt cx="1609725" cy="1609725"/>
            </a:xfrm>
          </p:grpSpPr>
          <p:cxnSp>
            <p:nvCxnSpPr>
              <p:cNvPr id="206" name="Straight Connector 205"/>
              <p:cNvCxnSpPr/>
              <p:nvPr/>
            </p:nvCxnSpPr>
            <p:spPr>
              <a:xfrm>
                <a:off x="2990850" y="2819400"/>
                <a:ext cx="1609725" cy="1609725"/>
              </a:xfrm>
              <a:prstGeom prst="line">
                <a:avLst/>
              </a:prstGeom>
              <a:noFill/>
              <a:ln w="9525" cap="flat" cmpd="sng" algn="ctr">
                <a:solidFill>
                  <a:srgbClr val="0078D7"/>
                </a:solidFill>
                <a:prstDash val="solid"/>
                <a:headEnd type="none"/>
                <a:tailEnd type="none"/>
              </a:ln>
              <a:effectLst/>
            </p:spPr>
          </p:cxnSp>
          <p:cxnSp>
            <p:nvCxnSpPr>
              <p:cNvPr id="207" name="Straight Connector 206"/>
              <p:cNvCxnSpPr/>
              <p:nvPr/>
            </p:nvCxnSpPr>
            <p:spPr>
              <a:xfrm flipH="1">
                <a:off x="2990850" y="2819400"/>
                <a:ext cx="1609725" cy="1609725"/>
              </a:xfrm>
              <a:prstGeom prst="line">
                <a:avLst/>
              </a:prstGeom>
              <a:noFill/>
              <a:ln w="9525" cap="flat" cmpd="sng" algn="ctr">
                <a:solidFill>
                  <a:srgbClr val="0078D7"/>
                </a:solidFill>
                <a:prstDash val="solid"/>
                <a:headEnd type="none"/>
                <a:tailEnd type="none"/>
              </a:ln>
              <a:effectLst/>
            </p:spPr>
          </p:cxnSp>
        </p:grpSp>
      </p:grpSp>
      <p:grpSp>
        <p:nvGrpSpPr>
          <p:cNvPr id="208" name="Group 207"/>
          <p:cNvGrpSpPr/>
          <p:nvPr/>
        </p:nvGrpSpPr>
        <p:grpSpPr>
          <a:xfrm>
            <a:off x="9798086" y="5661429"/>
            <a:ext cx="701576" cy="502911"/>
            <a:chOff x="1628775" y="1152525"/>
            <a:chExt cx="8543925" cy="6501337"/>
          </a:xfrm>
          <a:noFill/>
        </p:grpSpPr>
        <p:sp>
          <p:nvSpPr>
            <p:cNvPr id="209" name="Rectangle 208"/>
            <p:cNvSpPr/>
            <p:nvPr/>
          </p:nvSpPr>
          <p:spPr bwMode="auto">
            <a:xfrm>
              <a:off x="1628775" y="1152525"/>
              <a:ext cx="1743075"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5029200" y="1152525"/>
              <a:ext cx="1743075"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p:cNvSpPr/>
            <p:nvPr/>
          </p:nvSpPr>
          <p:spPr bwMode="auto">
            <a:xfrm>
              <a:off x="8429625" y="1152525"/>
              <a:ext cx="1743075"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p:cNvSpPr/>
            <p:nvPr/>
          </p:nvSpPr>
          <p:spPr bwMode="auto">
            <a:xfrm>
              <a:off x="1628776" y="2886075"/>
              <a:ext cx="1047750"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p:cNvSpPr/>
            <p:nvPr/>
          </p:nvSpPr>
          <p:spPr bwMode="auto">
            <a:xfrm>
              <a:off x="3171826" y="2886075"/>
              <a:ext cx="2257424"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p:cNvSpPr/>
            <p:nvPr/>
          </p:nvSpPr>
          <p:spPr bwMode="auto">
            <a:xfrm>
              <a:off x="5810251" y="2886075"/>
              <a:ext cx="2257424"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p:cNvSpPr/>
            <p:nvPr/>
          </p:nvSpPr>
          <p:spPr bwMode="auto">
            <a:xfrm>
              <a:off x="8448676" y="2886075"/>
              <a:ext cx="1724024"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p:cNvSpPr/>
            <p:nvPr/>
          </p:nvSpPr>
          <p:spPr bwMode="auto">
            <a:xfrm>
              <a:off x="1628775" y="4619625"/>
              <a:ext cx="2257424"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p:cNvSpPr/>
            <p:nvPr/>
          </p:nvSpPr>
          <p:spPr bwMode="auto">
            <a:xfrm>
              <a:off x="4338639" y="4619625"/>
              <a:ext cx="2257424"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p:cNvSpPr/>
            <p:nvPr/>
          </p:nvSpPr>
          <p:spPr bwMode="auto">
            <a:xfrm>
              <a:off x="7053264" y="4619625"/>
              <a:ext cx="2257424"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p:cNvSpPr/>
            <p:nvPr/>
          </p:nvSpPr>
          <p:spPr bwMode="auto">
            <a:xfrm>
              <a:off x="9672639" y="4619625"/>
              <a:ext cx="500061"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p:cNvSpPr/>
            <p:nvPr/>
          </p:nvSpPr>
          <p:spPr bwMode="auto">
            <a:xfrm>
              <a:off x="1628775" y="6339412"/>
              <a:ext cx="1047748"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ectangle 220"/>
            <p:cNvSpPr/>
            <p:nvPr/>
          </p:nvSpPr>
          <p:spPr bwMode="auto">
            <a:xfrm>
              <a:off x="3171829" y="6339412"/>
              <a:ext cx="2257428"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p:cNvSpPr/>
            <p:nvPr/>
          </p:nvSpPr>
          <p:spPr bwMode="auto">
            <a:xfrm>
              <a:off x="5810247" y="6339412"/>
              <a:ext cx="2257428"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p:cNvSpPr/>
            <p:nvPr/>
          </p:nvSpPr>
          <p:spPr bwMode="auto">
            <a:xfrm>
              <a:off x="8448675" y="6339412"/>
              <a:ext cx="1724025" cy="1314450"/>
            </a:xfrm>
            <a:prstGeom prst="rect">
              <a:avLst/>
            </a:prstGeom>
            <a:grp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4" name="Rectangle 233"/>
          <p:cNvSpPr/>
          <p:nvPr/>
        </p:nvSpPr>
        <p:spPr bwMode="auto">
          <a:xfrm>
            <a:off x="4830178" y="1273940"/>
            <a:ext cx="2776119" cy="9436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Office ATP</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235" name="Rectangle 234"/>
          <p:cNvSpPr/>
          <p:nvPr/>
        </p:nvSpPr>
        <p:spPr bwMode="auto">
          <a:xfrm>
            <a:off x="1026506" y="4758666"/>
            <a:ext cx="3239071" cy="9436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Microsoft Edge</a:t>
            </a:r>
          </a:p>
        </p:txBody>
      </p:sp>
      <p:pic>
        <p:nvPicPr>
          <p:cNvPr id="236" name="Picture 235"/>
          <p:cNvPicPr>
            <a:picLocks noChangeAspect="1"/>
          </p:cNvPicPr>
          <p:nvPr/>
        </p:nvPicPr>
        <p:blipFill>
          <a:blip r:embed="rId3"/>
          <a:stretch>
            <a:fillRect/>
          </a:stretch>
        </p:blipFill>
        <p:spPr>
          <a:xfrm>
            <a:off x="2457119" y="5476720"/>
            <a:ext cx="377844" cy="410196"/>
          </a:xfrm>
          <a:prstGeom prst="rect">
            <a:avLst/>
          </a:prstGeom>
        </p:spPr>
      </p:pic>
      <p:pic>
        <p:nvPicPr>
          <p:cNvPr id="237" name="Picture 236"/>
          <p:cNvPicPr>
            <a:picLocks noChangeAspect="1"/>
          </p:cNvPicPr>
          <p:nvPr/>
        </p:nvPicPr>
        <p:blipFill rotWithShape="1">
          <a:blip r:embed="rId4"/>
          <a:srcRect r="79486"/>
          <a:stretch/>
        </p:blipFill>
        <p:spPr>
          <a:xfrm>
            <a:off x="5981011" y="1840932"/>
            <a:ext cx="474452" cy="510175"/>
          </a:xfrm>
          <a:prstGeom prst="rect">
            <a:avLst/>
          </a:prstGeom>
        </p:spPr>
      </p:pic>
      <p:sp>
        <p:nvSpPr>
          <p:cNvPr id="73" name="Rectangle 72"/>
          <p:cNvSpPr/>
          <p:nvPr/>
        </p:nvSpPr>
        <p:spPr bwMode="auto">
          <a:xfrm>
            <a:off x="4607285" y="5540171"/>
            <a:ext cx="3239072" cy="9436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rPr>
              <a:t>Device Guard</a:t>
            </a:r>
          </a:p>
        </p:txBody>
      </p:sp>
      <p:grpSp>
        <p:nvGrpSpPr>
          <p:cNvPr id="74" name="Group 73"/>
          <p:cNvGrpSpPr/>
          <p:nvPr/>
        </p:nvGrpSpPr>
        <p:grpSpPr>
          <a:xfrm>
            <a:off x="5896298" y="6336917"/>
            <a:ext cx="661046" cy="489812"/>
            <a:chOff x="9713775" y="5884165"/>
            <a:chExt cx="661046" cy="489812"/>
          </a:xfrm>
        </p:grpSpPr>
        <p:grpSp>
          <p:nvGrpSpPr>
            <p:cNvPr id="75" name="Group 74"/>
            <p:cNvGrpSpPr/>
            <p:nvPr/>
          </p:nvGrpSpPr>
          <p:grpSpPr>
            <a:xfrm>
              <a:off x="9943557" y="5964184"/>
              <a:ext cx="201483" cy="234925"/>
              <a:chOff x="1746244" y="6292858"/>
              <a:chExt cx="241299" cy="284163"/>
            </a:xfrm>
          </p:grpSpPr>
          <p:sp>
            <p:nvSpPr>
              <p:cNvPr id="81" name="Freeform 79"/>
              <p:cNvSpPr>
                <a:spLocks/>
              </p:cNvSpPr>
              <p:nvPr/>
            </p:nvSpPr>
            <p:spPr bwMode="auto">
              <a:xfrm>
                <a:off x="1746244" y="6292858"/>
                <a:ext cx="241299"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2" name="Freeform 80"/>
              <p:cNvSpPr>
                <a:spLocks/>
              </p:cNvSpPr>
              <p:nvPr/>
            </p:nvSpPr>
            <p:spPr bwMode="auto">
              <a:xfrm>
                <a:off x="1776409" y="6321442"/>
                <a:ext cx="153987"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81"/>
              <p:cNvSpPr>
                <a:spLocks/>
              </p:cNvSpPr>
              <p:nvPr/>
            </p:nvSpPr>
            <p:spPr bwMode="auto">
              <a:xfrm>
                <a:off x="1814512" y="6351588"/>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76" name="Group 75"/>
            <p:cNvGrpSpPr/>
            <p:nvPr/>
          </p:nvGrpSpPr>
          <p:grpSpPr>
            <a:xfrm>
              <a:off x="9713775" y="5884165"/>
              <a:ext cx="661046" cy="489812"/>
              <a:chOff x="6611938" y="6832601"/>
              <a:chExt cx="263525" cy="195263"/>
            </a:xfrm>
          </p:grpSpPr>
          <p:sp>
            <p:nvSpPr>
              <p:cNvPr id="77" name="Freeform 8"/>
              <p:cNvSpPr>
                <a:spLocks/>
              </p:cNvSpPr>
              <p:nvPr/>
            </p:nvSpPr>
            <p:spPr bwMode="auto">
              <a:xfrm>
                <a:off x="6691313"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Line 54"/>
              <p:cNvSpPr>
                <a:spLocks noChangeShapeType="1"/>
              </p:cNvSpPr>
              <p:nvPr/>
            </p:nvSpPr>
            <p:spPr bwMode="auto">
              <a:xfrm>
                <a:off x="6653213"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9" name="Rectangle 56"/>
              <p:cNvSpPr>
                <a:spLocks noChangeArrowheads="1"/>
              </p:cNvSpPr>
              <p:nvPr/>
            </p:nvSpPr>
            <p:spPr bwMode="auto">
              <a:xfrm>
                <a:off x="6645276"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57"/>
              <p:cNvSpPr>
                <a:spLocks/>
              </p:cNvSpPr>
              <p:nvPr/>
            </p:nvSpPr>
            <p:spPr bwMode="auto">
              <a:xfrm>
                <a:off x="6611938"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Tree>
    <p:extLst>
      <p:ext uri="{BB962C8B-B14F-4D97-AF65-F5344CB8AC3E}">
        <p14:creationId xmlns:p14="http://schemas.microsoft.com/office/powerpoint/2010/main" val="39689059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540" y="-4290"/>
            <a:ext cx="12436918" cy="6998815"/>
          </a:xfrm>
          <a:prstGeom prst="rect">
            <a:avLst/>
          </a:prstGeom>
        </p:spPr>
      </p:pic>
      <p:sp>
        <p:nvSpPr>
          <p:cNvPr id="33" name="Rectangle 32"/>
          <p:cNvSpPr/>
          <p:nvPr/>
        </p:nvSpPr>
        <p:spPr bwMode="auto">
          <a:xfrm>
            <a:off x="1" y="1"/>
            <a:ext cx="12436474" cy="6994524"/>
          </a:xfrm>
          <a:prstGeom prst="rect">
            <a:avLst/>
          </a:prstGeom>
          <a:solidFill>
            <a:srgbClr val="0078D7">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p:cNvSpPr/>
          <p:nvPr/>
        </p:nvSpPr>
        <p:spPr bwMode="auto">
          <a:xfrm>
            <a:off x="-637" y="7773"/>
            <a:ext cx="12436474" cy="6994524"/>
          </a:xfrm>
          <a:prstGeom prst="rect">
            <a:avLst/>
          </a:prstGeom>
          <a:gradFill flip="none" rotWithShape="1">
            <a:gsLst>
              <a:gs pos="100000">
                <a:srgbClr val="080A0E">
                  <a:alpha val="26000"/>
                </a:srgbClr>
              </a:gs>
              <a:gs pos="72000">
                <a:srgbClr val="080A0E">
                  <a:alpha val="1000"/>
                </a:srgbClr>
              </a:gs>
              <a:gs pos="0">
                <a:srgbClr val="0078D7">
                  <a:shade val="100000"/>
                  <a:satMod val="115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p:cNvSpPr/>
          <p:nvPr/>
        </p:nvSpPr>
        <p:spPr bwMode="auto">
          <a:xfrm>
            <a:off x="4063638" y="2125663"/>
            <a:ext cx="4101510" cy="4101510"/>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p:cNvGrpSpPr/>
          <p:nvPr/>
        </p:nvGrpSpPr>
        <p:grpSpPr>
          <a:xfrm>
            <a:off x="-88900" y="2852022"/>
            <a:ext cx="6101774" cy="2703951"/>
            <a:chOff x="1384044" y="2623423"/>
            <a:chExt cx="4628829" cy="2202872"/>
          </a:xfrm>
        </p:grpSpPr>
        <p:sp>
          <p:nvSpPr>
            <p:cNvPr id="37" name="Rectangle 36"/>
            <p:cNvSpPr/>
            <p:nvPr/>
          </p:nvSpPr>
          <p:spPr bwMode="auto">
            <a:xfrm>
              <a:off x="1384044" y="2623423"/>
              <a:ext cx="4628829" cy="2202872"/>
            </a:xfrm>
            <a:prstGeom prst="rect">
              <a:avLst/>
            </a:prstGeom>
            <a:solidFill>
              <a:srgbClr val="FFFFFF"/>
            </a:solid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p:cNvSpPr txBox="1"/>
            <p:nvPr/>
          </p:nvSpPr>
          <p:spPr>
            <a:xfrm>
              <a:off x="1670795" y="3226175"/>
              <a:ext cx="2954872" cy="872580"/>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gradFill>
                    <a:gsLst>
                      <a:gs pos="2917">
                        <a:srgbClr val="505050"/>
                      </a:gs>
                      <a:gs pos="30000">
                        <a:srgbClr val="505050"/>
                      </a:gs>
                    </a:gsLst>
                    <a:lin ang="5400000" scaled="0"/>
                  </a:gradFill>
                  <a:effectLst/>
                  <a:uLnTx/>
                  <a:uFillTx/>
                </a:rPr>
                <a:t>Trusted by default </a:t>
              </a:r>
              <a:r>
                <a:rPr kumimoji="0" lang="en-US" sz="2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until</a:t>
              </a:r>
              <a:r>
                <a:rPr kumimoji="0" lang="en-US" sz="2800" b="0" i="0" u="none" strike="noStrike" kern="0" cap="none" spc="0" normalizeH="0" baseline="0" noProof="0" dirty="0">
                  <a:ln>
                    <a:noFill/>
                  </a:ln>
                  <a:gradFill>
                    <a:gsLst>
                      <a:gs pos="2917">
                        <a:srgbClr val="505050"/>
                      </a:gs>
                      <a:gs pos="30000">
                        <a:srgbClr val="505050"/>
                      </a:gs>
                    </a:gsLst>
                    <a:lin ang="5400000" scaled="0"/>
                  </a:gradFill>
                  <a:effectLst/>
                  <a:uLnTx/>
                  <a:uFillTx/>
                </a:rPr>
                <a:t> defined as threat</a:t>
              </a:r>
            </a:p>
          </p:txBody>
        </p:sp>
      </p:grpSp>
      <p:grpSp>
        <p:nvGrpSpPr>
          <p:cNvPr id="39" name="Group 38"/>
          <p:cNvGrpSpPr/>
          <p:nvPr/>
        </p:nvGrpSpPr>
        <p:grpSpPr>
          <a:xfrm>
            <a:off x="6363420" y="2852022"/>
            <a:ext cx="6160679" cy="2703951"/>
            <a:chOff x="6363421" y="2623423"/>
            <a:chExt cx="4628829" cy="2202872"/>
          </a:xfrm>
        </p:grpSpPr>
        <p:sp>
          <p:nvSpPr>
            <p:cNvPr id="40" name="Rectangle 39"/>
            <p:cNvSpPr/>
            <p:nvPr/>
          </p:nvSpPr>
          <p:spPr bwMode="auto">
            <a:xfrm>
              <a:off x="6363421" y="2623423"/>
              <a:ext cx="4628829" cy="2202872"/>
            </a:xfrm>
            <a:prstGeom prst="rect">
              <a:avLst/>
            </a:prstGeom>
            <a:solidFill>
              <a:srgbClr val="FFFFFF"/>
            </a:solid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p:cNvSpPr txBox="1"/>
            <p:nvPr/>
          </p:nvSpPr>
          <p:spPr>
            <a:xfrm>
              <a:off x="7799295" y="3227971"/>
              <a:ext cx="2827680" cy="1188514"/>
            </a:xfrm>
            <a:prstGeom prst="rect">
              <a:avLst/>
            </a:prstGeom>
            <a:noFill/>
            <a:ln w="57150">
              <a:noFill/>
            </a:ln>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gradFill>
                    <a:gsLst>
                      <a:gs pos="2917">
                        <a:srgbClr val="505050"/>
                      </a:gs>
                      <a:gs pos="30000">
                        <a:srgbClr val="505050"/>
                      </a:gs>
                    </a:gsLst>
                    <a:lin ang="5400000" scaled="0"/>
                  </a:gradFill>
                  <a:effectLst/>
                  <a:uLnTx/>
                  <a:uFillTx/>
                </a:rPr>
                <a:t>Detection based methods </a:t>
              </a:r>
              <a:r>
                <a:rPr kumimoji="0" lang="en-US" sz="2800" b="1" i="0" u="none" strike="noStrike" kern="0" cap="none" spc="0" normalizeH="0" baseline="0" noProof="0" dirty="0">
                  <a:ln>
                    <a:noFill/>
                  </a:ln>
                  <a:gradFill>
                    <a:gsLst>
                      <a:gs pos="2917">
                        <a:srgbClr val="505050"/>
                      </a:gs>
                      <a:gs pos="30000">
                        <a:srgbClr val="505050"/>
                      </a:gs>
                    </a:gsLst>
                    <a:lin ang="5400000" scaled="0"/>
                  </a:gradFill>
                  <a:effectLst/>
                  <a:uLnTx/>
                  <a:uFillTx/>
                </a:rPr>
                <a:t>alone</a:t>
              </a:r>
              <a:r>
                <a:rPr kumimoji="0" lang="en-US" sz="2800" b="0" i="0" u="none" strike="noStrike" kern="0" cap="none" spc="0" normalizeH="0" baseline="0" noProof="0" dirty="0">
                  <a:ln>
                    <a:noFill/>
                  </a:ln>
                  <a:gradFill>
                    <a:gsLst>
                      <a:gs pos="2917">
                        <a:srgbClr val="505050"/>
                      </a:gs>
                      <a:gs pos="30000">
                        <a:srgbClr val="505050"/>
                      </a:gs>
                    </a:gsLst>
                    <a:lin ang="5400000" scaled="0"/>
                  </a:gradFill>
                  <a:effectLst/>
                  <a:uLnTx/>
                  <a:uFillTx/>
                </a:rPr>
                <a:t> can’t keep up</a:t>
              </a:r>
            </a:p>
          </p:txBody>
        </p:sp>
      </p:grpSp>
      <p:sp>
        <p:nvSpPr>
          <p:cNvPr id="42" name="Oval 41"/>
          <p:cNvSpPr/>
          <p:nvPr/>
        </p:nvSpPr>
        <p:spPr bwMode="auto">
          <a:xfrm>
            <a:off x="4534789" y="2596814"/>
            <a:ext cx="3159208" cy="3159208"/>
          </a:xfrm>
          <a:prstGeom prst="ellipse">
            <a:avLst/>
          </a:prstGeom>
          <a:solidFill>
            <a:srgbClr val="0078D7"/>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itle 1"/>
          <p:cNvSpPr txBox="1">
            <a:spLocks/>
          </p:cNvSpPr>
          <p:nvPr/>
        </p:nvSpPr>
        <p:spPr>
          <a:xfrm>
            <a:off x="5053889" y="3865765"/>
            <a:ext cx="2121009" cy="633764"/>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algn="ctr"/>
            <a:r>
              <a:rPr sz="4400" b="1">
                <a:solidFill>
                  <a:srgbClr val="FFFFFF">
                    <a:lumMod val="95000"/>
                  </a:srgbClr>
                </a:solidFill>
                <a:latin typeface="Segoe UI"/>
              </a:rPr>
              <a:t>APPS</a:t>
            </a:r>
          </a:p>
        </p:txBody>
      </p:sp>
      <p:sp>
        <p:nvSpPr>
          <p:cNvPr id="59" name="Rectangle 58"/>
          <p:cNvSpPr/>
          <p:nvPr/>
        </p:nvSpPr>
        <p:spPr bwMode="auto">
          <a:xfrm>
            <a:off x="-318" y="-318"/>
            <a:ext cx="12432031"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Title 974"/>
          <p:cNvSpPr txBox="1">
            <a:spLocks/>
          </p:cNvSpPr>
          <p:nvPr/>
        </p:nvSpPr>
        <p:spPr>
          <a:xfrm>
            <a:off x="633681" y="438288"/>
            <a:ext cx="11168476" cy="109712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Today’s challenge:</a:t>
            </a:r>
          </a:p>
        </p:txBody>
      </p:sp>
      <p:sp>
        <p:nvSpPr>
          <p:cNvPr id="61" name="Rectangle 60"/>
          <p:cNvSpPr/>
          <p:nvPr/>
        </p:nvSpPr>
        <p:spPr bwMode="auto">
          <a:xfrm>
            <a:off x="-318" y="1468937"/>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585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443" y="1"/>
            <a:ext cx="12436918" cy="6998815"/>
          </a:xfrm>
          <a:prstGeom prst="rect">
            <a:avLst/>
          </a:prstGeom>
        </p:spPr>
      </p:pic>
      <p:sp>
        <p:nvSpPr>
          <p:cNvPr id="45" name="Rectangle 44"/>
          <p:cNvSpPr/>
          <p:nvPr/>
        </p:nvSpPr>
        <p:spPr bwMode="auto">
          <a:xfrm>
            <a:off x="-763" y="1"/>
            <a:ext cx="12436474" cy="6994524"/>
          </a:xfrm>
          <a:prstGeom prst="rect">
            <a:avLst/>
          </a:prstGeom>
          <a:solidFill>
            <a:srgbClr val="0078D7">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p:cNvSpPr/>
          <p:nvPr/>
        </p:nvSpPr>
        <p:spPr bwMode="auto">
          <a:xfrm>
            <a:off x="-763" y="1"/>
            <a:ext cx="12436474" cy="6994524"/>
          </a:xfrm>
          <a:prstGeom prst="rect">
            <a:avLst/>
          </a:prstGeom>
          <a:gradFill flip="none" rotWithShape="1">
            <a:gsLst>
              <a:gs pos="100000">
                <a:srgbClr val="080A0E">
                  <a:alpha val="26000"/>
                </a:srgbClr>
              </a:gs>
              <a:gs pos="72000">
                <a:srgbClr val="080A0E">
                  <a:alpha val="1000"/>
                </a:srgbClr>
              </a:gs>
              <a:gs pos="0">
                <a:srgbClr val="0078D7">
                  <a:shade val="100000"/>
                  <a:satMod val="115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p:cNvGrpSpPr/>
          <p:nvPr/>
        </p:nvGrpSpPr>
        <p:grpSpPr>
          <a:xfrm>
            <a:off x="-20431" y="2836588"/>
            <a:ext cx="12445262" cy="2719386"/>
            <a:chOff x="-8786" y="2911918"/>
            <a:chExt cx="12445262" cy="3390551"/>
          </a:xfrm>
        </p:grpSpPr>
        <p:sp>
          <p:nvSpPr>
            <p:cNvPr id="48" name="Rectangle 47"/>
            <p:cNvSpPr/>
            <p:nvPr/>
          </p:nvSpPr>
          <p:spPr bwMode="auto">
            <a:xfrm>
              <a:off x="-8786" y="2911918"/>
              <a:ext cx="12445262" cy="33555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a:xfrm>
              <a:off x="0" y="2911919"/>
              <a:ext cx="12431602" cy="45720"/>
            </a:xfrm>
            <a:prstGeom prst="rect">
              <a:avLst/>
            </a:prstGeom>
            <a:solidFill>
              <a:srgbClr val="0078D7"/>
            </a:solidFill>
            <a:ln w="10795" cap="flat" cmpd="sng" algn="ctr">
              <a:solidFill>
                <a:srgbClr val="0079D8"/>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50" name="Rectangle 49"/>
            <p:cNvSpPr/>
            <p:nvPr/>
          </p:nvSpPr>
          <p:spPr>
            <a:xfrm>
              <a:off x="0" y="6256749"/>
              <a:ext cx="12431602" cy="45720"/>
            </a:xfrm>
            <a:prstGeom prst="rect">
              <a:avLst/>
            </a:prstGeom>
            <a:solidFill>
              <a:srgbClr val="0078D7"/>
            </a:solidFill>
            <a:ln w="10795" cap="flat" cmpd="sng" algn="ctr">
              <a:solidFill>
                <a:srgbClr val="0079D8"/>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ysClr val="windowText" lastClr="000000"/>
                </a:solidFill>
                <a:effectLst/>
                <a:uLnTx/>
                <a:uFillTx/>
                <a:latin typeface="Segoe UI"/>
                <a:ea typeface="+mn-ea"/>
                <a:cs typeface="+mn-cs"/>
              </a:endParaRPr>
            </a:p>
          </p:txBody>
        </p:sp>
      </p:grpSp>
      <p:sp>
        <p:nvSpPr>
          <p:cNvPr id="51" name="Rectangle 50"/>
          <p:cNvSpPr/>
          <p:nvPr/>
        </p:nvSpPr>
        <p:spPr bwMode="auto">
          <a:xfrm>
            <a:off x="-318" y="-318"/>
            <a:ext cx="12432031"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itle 974"/>
          <p:cNvSpPr txBox="1">
            <a:spLocks/>
          </p:cNvSpPr>
          <p:nvPr/>
        </p:nvSpPr>
        <p:spPr>
          <a:xfrm>
            <a:off x="633681" y="438288"/>
            <a:ext cx="11168476" cy="109712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Your security </a:t>
            </a:r>
            <a:r>
              <a:rPr sz="3000" cap="all" spc="300">
                <a:solidFill>
                  <a:srgbClr val="0078D7"/>
                </a:solidFill>
                <a:latin typeface="Segoe UI Light" panose="020B0502040204020203" pitchFamily="34" charset="0"/>
                <a:cs typeface="Arial" panose="020B0604020202020204" pitchFamily="34" charset="0"/>
              </a:rPr>
              <a:t>depends on a platform where:</a:t>
            </a:r>
            <a:endPar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52"/>
          <p:cNvSpPr/>
          <p:nvPr/>
        </p:nvSpPr>
        <p:spPr bwMode="auto">
          <a:xfrm>
            <a:off x="-318" y="1468937"/>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 name="Group 53"/>
          <p:cNvGrpSpPr/>
          <p:nvPr/>
        </p:nvGrpSpPr>
        <p:grpSpPr>
          <a:xfrm>
            <a:off x="895707" y="2932481"/>
            <a:ext cx="10074319" cy="2740814"/>
            <a:chOff x="1301712" y="2913026"/>
            <a:chExt cx="10074319" cy="2740814"/>
          </a:xfrm>
        </p:grpSpPr>
        <p:sp>
          <p:nvSpPr>
            <p:cNvPr id="55" name="TextBox 54"/>
            <p:cNvSpPr txBox="1"/>
            <p:nvPr/>
          </p:nvSpPr>
          <p:spPr>
            <a:xfrm>
              <a:off x="1301712" y="3668491"/>
              <a:ext cx="5027599" cy="1181862"/>
            </a:xfrm>
            <a:prstGeom prst="rect">
              <a:avLst/>
            </a:prstGeom>
            <a:noFill/>
          </p:spPr>
          <p:txBody>
            <a:bodyPr wrap="square" lIns="182880" tIns="146304" rIns="182880" bIns="146304" rtlCol="0">
              <a:spAutoFit/>
            </a:bodyPr>
            <a:lstStyle/>
            <a:p>
              <a:pPr marL="0" marR="0" lvl="0" indent="0" algn="ctr" defTabSz="914277" eaLnBrk="1" fontAlgn="auto" latinLnBrk="0" hangingPunct="1">
                <a:lnSpc>
                  <a:spcPct val="90000"/>
                </a:lnSpc>
                <a:spcBef>
                  <a:spcPct val="0"/>
                </a:spcBef>
                <a:spcAft>
                  <a:spcPts val="600"/>
                </a:spcAft>
                <a:buClrTx/>
                <a:buSzTx/>
                <a:buFontTx/>
                <a:buNone/>
                <a:tabLst/>
                <a:defRPr/>
              </a:pPr>
              <a:r>
                <a:rPr kumimoji="0" lang="en-US" sz="3200" b="1" i="0" u="none" strike="noStrike" kern="0" cap="none" spc="0" normalizeH="0" baseline="0" noProof="0" dirty="0">
                  <a:ln w="3175">
                    <a:noFill/>
                  </a:ln>
                  <a:solidFill>
                    <a:srgbClr val="0078D7"/>
                  </a:solidFill>
                  <a:effectLst/>
                  <a:uLnTx/>
                  <a:uFillTx/>
                </a:rPr>
                <a:t>APPS MUST EARN TRUST BEFORE USE</a:t>
              </a:r>
            </a:p>
          </p:txBody>
        </p:sp>
        <p:pic>
          <p:nvPicPr>
            <p:cNvPr id="56" name="Picture 55"/>
            <p:cNvPicPr>
              <a:picLocks noChangeAspect="1"/>
            </p:cNvPicPr>
            <p:nvPr/>
          </p:nvPicPr>
          <p:blipFill>
            <a:blip r:embed="rId4"/>
            <a:stretch>
              <a:fillRect/>
            </a:stretch>
          </p:blipFill>
          <p:spPr>
            <a:xfrm>
              <a:off x="7390261" y="2913026"/>
              <a:ext cx="3985770" cy="2740814"/>
            </a:xfrm>
            <a:prstGeom prst="rect">
              <a:avLst/>
            </a:prstGeom>
          </p:spPr>
        </p:pic>
        <p:pic>
          <p:nvPicPr>
            <p:cNvPr id="57" name="Picture 56"/>
            <p:cNvPicPr>
              <a:picLocks noChangeAspect="1"/>
            </p:cNvPicPr>
            <p:nvPr/>
          </p:nvPicPr>
          <p:blipFill>
            <a:blip r:embed="rId5"/>
            <a:stretch>
              <a:fillRect/>
            </a:stretch>
          </p:blipFill>
          <p:spPr>
            <a:xfrm>
              <a:off x="6306104" y="3352044"/>
              <a:ext cx="1341567" cy="1788756"/>
            </a:xfrm>
            <a:prstGeom prst="rect">
              <a:avLst/>
            </a:prstGeom>
          </p:spPr>
        </p:pic>
      </p:grpSp>
    </p:spTree>
    <p:extLst>
      <p:ext uri="{BB962C8B-B14F-4D97-AF65-F5344CB8AC3E}">
        <p14:creationId xmlns:p14="http://schemas.microsoft.com/office/powerpoint/2010/main" val="259040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2807" b="12895"/>
          <a:stretch/>
        </p:blipFill>
        <p:spPr>
          <a:xfrm>
            <a:off x="0" y="0"/>
            <a:ext cx="12436475" cy="6995517"/>
          </a:xfrm>
          <a:prstGeom prst="rect">
            <a:avLst/>
          </a:prstGeom>
        </p:spPr>
      </p:pic>
      <p:sp>
        <p:nvSpPr>
          <p:cNvPr id="21" name="Rectangle 20"/>
          <p:cNvSpPr/>
          <p:nvPr/>
        </p:nvSpPr>
        <p:spPr bwMode="auto">
          <a:xfrm>
            <a:off x="1" y="-635"/>
            <a:ext cx="12436474" cy="6995160"/>
          </a:xfrm>
          <a:prstGeom prst="rect">
            <a:avLst/>
          </a:prstGeom>
          <a:solidFill>
            <a:srgbClr val="0078D7">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itle 974"/>
          <p:cNvSpPr txBox="1">
            <a:spLocks/>
          </p:cNvSpPr>
          <p:nvPr/>
        </p:nvSpPr>
        <p:spPr>
          <a:xfrm>
            <a:off x="1074161" y="3675063"/>
            <a:ext cx="10242551" cy="95783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defRPr/>
            </a:pPr>
            <a:r>
              <a:rPr cap="all" spc="30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Next generation app control </a:t>
            </a:r>
          </a:p>
        </p:txBody>
      </p:sp>
      <p:sp>
        <p:nvSpPr>
          <p:cNvPr id="23" name="Rectangle 22"/>
          <p:cNvSpPr/>
          <p:nvPr/>
        </p:nvSpPr>
        <p:spPr bwMode="auto">
          <a:xfrm flipV="1">
            <a:off x="0" y="2293589"/>
            <a:ext cx="12436475"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 Placeholder 64"/>
          <p:cNvSpPr txBox="1">
            <a:spLocks/>
          </p:cNvSpPr>
          <p:nvPr/>
        </p:nvSpPr>
        <p:spPr>
          <a:xfrm>
            <a:off x="928688" y="4404008"/>
            <a:ext cx="10518775" cy="96641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en-US" sz="3200" dirty="0">
                <a:ln w="3175">
                  <a:noFill/>
                </a:ln>
                <a:solidFill>
                  <a:srgbClr val="FFFFFF"/>
                </a:solidFill>
                <a:latin typeface="Segoe UI" panose="020B0502040204020203" pitchFamily="34" charset="0"/>
                <a:ea typeface="Segoe UI Black" panose="020B0A02040204020203" pitchFamily="34" charset="0"/>
                <a:cs typeface="Segoe UI" panose="020B0502040204020203" pitchFamily="34" charset="0"/>
              </a:rPr>
              <a:t>Secure your devices with Device Guard</a:t>
            </a:r>
          </a:p>
          <a:p>
            <a:pPr marL="0" indent="0" algn="ctr">
              <a:buFont typeface="Arial" pitchFamily="34" charset="0"/>
              <a:buNone/>
              <a:defRPr/>
            </a:pPr>
            <a:endParaRPr lang="en-US" sz="2000" cap="all" spc="300" dirty="0">
              <a:ln w="3175">
                <a:noFill/>
              </a:ln>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extBox 24"/>
          <p:cNvSpPr txBox="1"/>
          <p:nvPr/>
        </p:nvSpPr>
        <p:spPr>
          <a:xfrm>
            <a:off x="1842680" y="974278"/>
            <a:ext cx="8754384" cy="1034129"/>
          </a:xfrm>
          <a:prstGeom prst="rect">
            <a:avLst/>
          </a:prstGeom>
          <a:noFill/>
        </p:spPr>
        <p:txBody>
          <a:bodyPr wrap="square" lIns="182880" tIns="146304" rIns="182880" bIns="146304" rtlCol="0">
            <a:spAutoFit/>
          </a:bodyPr>
          <a:lstStyle/>
          <a:p>
            <a:pPr algn="ctr">
              <a:lnSpc>
                <a:spcPct val="80000"/>
              </a:lnSpc>
            </a:pPr>
            <a:r>
              <a:rPr lang="en-US" sz="6000" spc="-300" dirty="0">
                <a:solidFill>
                  <a:srgbClr val="FFFFFF"/>
                </a:solidFill>
                <a:latin typeface="Segoe UI Light"/>
                <a:ea typeface="Segoe UI Black" panose="020B0A02040204020203" pitchFamily="34" charset="0"/>
                <a:cs typeface="Segoe UI" panose="020B0502040204020203" pitchFamily="34" charset="0"/>
              </a:rPr>
              <a:t>Windows 10 </a:t>
            </a:r>
          </a:p>
        </p:txBody>
      </p:sp>
    </p:spTree>
    <p:extLst>
      <p:ext uri="{BB962C8B-B14F-4D97-AF65-F5344CB8AC3E}">
        <p14:creationId xmlns:p14="http://schemas.microsoft.com/office/powerpoint/2010/main" val="3578258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500"/>
                                        <p:tgtEl>
                                          <p:spTgt spid="22"/>
                                        </p:tgtEl>
                                      </p:cBhvr>
                                    </p:animEffect>
                                    <p:anim calcmode="lin" valueType="num">
                                      <p:cBhvr>
                                        <p:cTn id="13" dur="1500" fill="hold"/>
                                        <p:tgtEl>
                                          <p:spTgt spid="22"/>
                                        </p:tgtEl>
                                        <p:attrNameLst>
                                          <p:attrName>ppt_x</p:attrName>
                                        </p:attrNameLst>
                                      </p:cBhvr>
                                      <p:tavLst>
                                        <p:tav tm="0">
                                          <p:val>
                                            <p:strVal val="#ppt_x"/>
                                          </p:val>
                                        </p:tav>
                                        <p:tav tm="100000">
                                          <p:val>
                                            <p:strVal val="#ppt_x"/>
                                          </p:val>
                                        </p:tav>
                                      </p:tavLst>
                                    </p:anim>
                                    <p:anim calcmode="lin" valueType="num">
                                      <p:cBhvr>
                                        <p:cTn id="14" dur="1500" fill="hold"/>
                                        <p:tgtEl>
                                          <p:spTgt spid="22"/>
                                        </p:tgtEl>
                                        <p:attrNameLst>
                                          <p:attrName>ppt_y</p:attrName>
                                        </p:attrNameLst>
                                      </p:cBhvr>
                                      <p:tavLst>
                                        <p:tav tm="0">
                                          <p:val>
                                            <p:strVal val="#ppt_y+.1"/>
                                          </p:val>
                                        </p:tav>
                                        <p:tav tm="100000">
                                          <p:val>
                                            <p:strVal val="#ppt_y"/>
                                          </p:val>
                                        </p:tav>
                                      </p:tavLst>
                                    </p:anim>
                                  </p:childTnLst>
                                </p:cTn>
                              </p:par>
                              <p:par>
                                <p:cTn id="15" presetID="10"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500"/>
                                        <p:tgtEl>
                                          <p:spTgt spid="22"/>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500"/>
                                        <p:tgtEl>
                                          <p:spTgt spid="24"/>
                                        </p:tgtEl>
                                      </p:cBhvr>
                                    </p:animEffect>
                                    <p:anim calcmode="lin" valueType="num">
                                      <p:cBhvr>
                                        <p:cTn id="22" dur="1500" fill="hold"/>
                                        <p:tgtEl>
                                          <p:spTgt spid="24"/>
                                        </p:tgtEl>
                                        <p:attrNameLst>
                                          <p:attrName>ppt_x</p:attrName>
                                        </p:attrNameLst>
                                      </p:cBhvr>
                                      <p:tavLst>
                                        <p:tav tm="0">
                                          <p:val>
                                            <p:strVal val="#ppt_x"/>
                                          </p:val>
                                        </p:tav>
                                        <p:tav tm="100000">
                                          <p:val>
                                            <p:strVal val="#ppt_x"/>
                                          </p:val>
                                        </p:tav>
                                      </p:tavLst>
                                    </p:anim>
                                    <p:anim calcmode="lin" valueType="num">
                                      <p:cBhvr>
                                        <p:cTn id="23" dur="1500" fill="hold"/>
                                        <p:tgtEl>
                                          <p:spTgt spid="24"/>
                                        </p:tgtEl>
                                        <p:attrNameLst>
                                          <p:attrName>ppt_y</p:attrName>
                                        </p:attrNameLst>
                                      </p:cBhvr>
                                      <p:tavLst>
                                        <p:tav tm="0">
                                          <p:val>
                                            <p:strVal val="#ppt_y+.1"/>
                                          </p:val>
                                        </p:tav>
                                        <p:tav tm="100000">
                                          <p:val>
                                            <p:strVal val="#ppt_y"/>
                                          </p:val>
                                        </p:tav>
                                      </p:tavLst>
                                    </p:anim>
                                  </p:childTnLst>
                                </p:cTn>
                              </p:par>
                              <p:par>
                                <p:cTn id="24" presetID="10" presetClass="entr" presetSubtype="0" fill="hold" grpId="1"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animBg="1"/>
      <p:bldP spid="24" grpId="0"/>
      <p:bldP spid="2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5507" r="3992" b="24559"/>
          <a:stretch/>
        </p:blipFill>
        <p:spPr>
          <a:xfrm>
            <a:off x="318" y="3730"/>
            <a:ext cx="12431712" cy="6992838"/>
          </a:xfrm>
          <a:prstGeom prst="rect">
            <a:avLst/>
          </a:prstGeom>
        </p:spPr>
      </p:pic>
      <p:sp>
        <p:nvSpPr>
          <p:cNvPr id="31" name="Rectangle 30"/>
          <p:cNvSpPr/>
          <p:nvPr/>
        </p:nvSpPr>
        <p:spPr bwMode="auto">
          <a:xfrm>
            <a:off x="9418" y="20195"/>
            <a:ext cx="12430305" cy="6976373"/>
          </a:xfrm>
          <a:prstGeom prst="rect">
            <a:avLst/>
          </a:prstGeom>
          <a:solidFill>
            <a:srgbClr val="0078D7">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p:nvSpPr>
        <p:spPr bwMode="auto">
          <a:xfrm>
            <a:off x="4762" y="-318"/>
            <a:ext cx="12432031"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itle 974"/>
          <p:cNvSpPr txBox="1">
            <a:spLocks/>
          </p:cNvSpPr>
          <p:nvPr/>
        </p:nvSpPr>
        <p:spPr>
          <a:xfrm>
            <a:off x="664479" y="438288"/>
            <a:ext cx="11168476" cy="109712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8D7"/>
                </a:solidFill>
                <a:latin typeface="Segoe UI Light" panose="020B0502040204020203" pitchFamily="34" charset="0"/>
                <a:cs typeface="Arial" panose="020B0604020202020204" pitchFamily="34" charset="0"/>
              </a:rPr>
              <a:t>Device </a:t>
            </a: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guard</a:t>
            </a:r>
          </a:p>
        </p:txBody>
      </p:sp>
      <p:sp>
        <p:nvSpPr>
          <p:cNvPr id="34" name="Rectangle 33"/>
          <p:cNvSpPr/>
          <p:nvPr/>
        </p:nvSpPr>
        <p:spPr bwMode="auto">
          <a:xfrm>
            <a:off x="0" y="1468937"/>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p:cNvGrpSpPr/>
          <p:nvPr/>
        </p:nvGrpSpPr>
        <p:grpSpPr>
          <a:xfrm>
            <a:off x="320" y="1516700"/>
            <a:ext cx="6260241" cy="5477825"/>
            <a:chOff x="12897316" y="7815178"/>
            <a:chExt cx="12197969" cy="2273178"/>
          </a:xfrm>
        </p:grpSpPr>
        <p:sp>
          <p:nvSpPr>
            <p:cNvPr id="36" name="Rectangle 35"/>
            <p:cNvSpPr/>
            <p:nvPr/>
          </p:nvSpPr>
          <p:spPr bwMode="auto">
            <a:xfrm>
              <a:off x="12897316" y="7815338"/>
              <a:ext cx="12197969" cy="2271162"/>
            </a:xfrm>
            <a:prstGeom prst="rect">
              <a:avLst/>
            </a:prstGeom>
            <a:solidFill>
              <a:srgbClr val="0078D7">
                <a:alpha val="70000"/>
              </a:srgb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a:off x="12904882" y="7815178"/>
              <a:ext cx="12190403" cy="2273178"/>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38" name="TextBox 37"/>
          <p:cNvSpPr txBox="1"/>
          <p:nvPr/>
        </p:nvSpPr>
        <p:spPr>
          <a:xfrm>
            <a:off x="274955" y="1755806"/>
            <a:ext cx="5630863" cy="5207579"/>
          </a:xfrm>
          <a:prstGeom prst="rect">
            <a:avLst/>
          </a:prstGeom>
          <a:noFill/>
        </p:spPr>
        <p:txBody>
          <a:bodyPr wrap="square" lIns="182880" tIns="146304" rIns="182880" bIns="146304" rtlCol="0">
            <a:spAutoFit/>
          </a:bodyPr>
          <a:lstStyle/>
          <a:p>
            <a:pPr>
              <a:lnSpc>
                <a:spcPct val="90000"/>
              </a:lnSpc>
              <a:spcAft>
                <a:spcPts val="1800"/>
              </a:spcAft>
            </a:pPr>
            <a:r>
              <a:rPr lang="en-US" sz="2400" dirty="0">
                <a:solidFill>
                  <a:srgbClr val="FFFFFF"/>
                </a:solidFill>
                <a:cs typeface="Segoe UI Semibold" panose="020B0702040204020203" pitchFamily="34" charset="0"/>
              </a:rPr>
              <a:t>Windows desktop can be locked down to only run trusted apps, just like many mobile OS’s (e.g.: Windows Phone)</a:t>
            </a:r>
          </a:p>
          <a:p>
            <a:pPr>
              <a:lnSpc>
                <a:spcPct val="90000"/>
              </a:lnSpc>
              <a:spcAft>
                <a:spcPts val="1800"/>
              </a:spcAft>
            </a:pPr>
            <a:r>
              <a:rPr lang="en-US" sz="2400" dirty="0">
                <a:solidFill>
                  <a:srgbClr val="FFFFFF"/>
                </a:solidFill>
                <a:cs typeface="Segoe UI Semibold" panose="020B0702040204020203" pitchFamily="34" charset="0"/>
              </a:rPr>
              <a:t>Untrusted apps and executables, such as malware, are unable to run</a:t>
            </a:r>
          </a:p>
          <a:p>
            <a:pPr>
              <a:lnSpc>
                <a:spcPct val="90000"/>
              </a:lnSpc>
              <a:spcAft>
                <a:spcPts val="1800"/>
              </a:spcAft>
            </a:pPr>
            <a:r>
              <a:rPr lang="en-US" sz="2400" dirty="0">
                <a:solidFill>
                  <a:srgbClr val="FFFFFF"/>
                </a:solidFill>
                <a:cs typeface="Segoe UI Semibold" panose="020B0702040204020203" pitchFamily="34" charset="0"/>
              </a:rPr>
              <a:t>Signed policy secures configuration from tampering</a:t>
            </a:r>
          </a:p>
          <a:p>
            <a:pPr>
              <a:lnSpc>
                <a:spcPct val="90000"/>
              </a:lnSpc>
              <a:spcAft>
                <a:spcPts val="1800"/>
              </a:spcAft>
            </a:pPr>
            <a:r>
              <a:rPr lang="en-US" sz="2400" dirty="0">
                <a:solidFill>
                  <a:srgbClr val="FFFFFF"/>
                </a:solidFill>
                <a:cs typeface="Segoe UI Semibold" panose="020B0702040204020203" pitchFamily="34" charset="0"/>
              </a:rPr>
              <a:t>Protects system core (kernel mode) and drivers from zero days and vulnerabilities</a:t>
            </a:r>
          </a:p>
          <a:p>
            <a:pPr>
              <a:lnSpc>
                <a:spcPct val="90000"/>
              </a:lnSpc>
              <a:spcAft>
                <a:spcPts val="1800"/>
              </a:spcAft>
            </a:pPr>
            <a:r>
              <a:rPr lang="en-US" sz="2400" dirty="0">
                <a:solidFill>
                  <a:srgbClr val="FFFFFF"/>
                </a:solidFill>
                <a:cs typeface="Segoe UI Semibold" panose="020B0702040204020203" pitchFamily="34" charset="0"/>
              </a:rPr>
              <a:t>Requires Windows 8 certified or greater hardware with VT-X and VT-D</a:t>
            </a:r>
          </a:p>
        </p:txBody>
      </p:sp>
      <p:sp>
        <p:nvSpPr>
          <p:cNvPr id="39" name="Title 1"/>
          <p:cNvSpPr txBox="1">
            <a:spLocks/>
          </p:cNvSpPr>
          <p:nvPr/>
        </p:nvSpPr>
        <p:spPr>
          <a:xfrm>
            <a:off x="3507971" y="952258"/>
            <a:ext cx="5477047" cy="332399"/>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algn="ctr" defTabSz="896266">
              <a:spcBef>
                <a:spcPts val="588"/>
              </a:spcBef>
            </a:pPr>
            <a:r>
              <a:rPr sz="2400" spc="0">
                <a:solidFill>
                  <a:srgbClr val="0078D7"/>
                </a:solidFill>
                <a:latin typeface="Segoe UI" panose="020B0502040204020203" pitchFamily="34" charset="0"/>
                <a:cs typeface="Segoe UI" panose="020B0502040204020203" pitchFamily="34" charset="0"/>
              </a:rPr>
              <a:t>Hardware Rooted App Control</a:t>
            </a:r>
            <a:endParaRPr sz="2000" i="1" spc="0">
              <a:solidFill>
                <a:srgbClr val="0078D7"/>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4644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38">
                                            <p:txEl>
                                              <p:pRg st="1" end="1"/>
                                            </p:txEl>
                                          </p:spTgt>
                                        </p:tgtEl>
                                        <p:attrNameLst>
                                          <p:attrName>style.visibility</p:attrName>
                                        </p:attrNameLst>
                                      </p:cBhvr>
                                      <p:to>
                                        <p:strVal val="visible"/>
                                      </p:to>
                                    </p:set>
                                    <p:anim calcmode="lin" valueType="num">
                                      <p:cBhvr additive="base">
                                        <p:cTn id="11" dur="500" fill="hold"/>
                                        <p:tgtEl>
                                          <p:spTgt spid="38">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8">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38">
                                            <p:txEl>
                                              <p:pRg st="2" end="2"/>
                                            </p:txEl>
                                          </p:spTgt>
                                        </p:tgtEl>
                                        <p:attrNameLst>
                                          <p:attrName>style.visibility</p:attrName>
                                        </p:attrNameLst>
                                      </p:cBhvr>
                                      <p:to>
                                        <p:strVal val="visible"/>
                                      </p:to>
                                    </p:set>
                                    <p:anim calcmode="lin" valueType="num">
                                      <p:cBhvr additive="base">
                                        <p:cTn id="15" dur="500" fill="hold"/>
                                        <p:tgtEl>
                                          <p:spTgt spid="38">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8">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38">
                                            <p:txEl>
                                              <p:pRg st="3" end="3"/>
                                            </p:txEl>
                                          </p:spTgt>
                                        </p:tgtEl>
                                        <p:attrNameLst>
                                          <p:attrName>style.visibility</p:attrName>
                                        </p:attrNameLst>
                                      </p:cBhvr>
                                      <p:to>
                                        <p:strVal val="visible"/>
                                      </p:to>
                                    </p:set>
                                    <p:anim calcmode="lin" valueType="num">
                                      <p:cBhvr additive="base">
                                        <p:cTn id="19" dur="500" fill="hold"/>
                                        <p:tgtEl>
                                          <p:spTgt spid="38">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38">
                                            <p:txEl>
                                              <p:pRg st="4" end="4"/>
                                            </p:txEl>
                                          </p:spTgt>
                                        </p:tgtEl>
                                        <p:attrNameLst>
                                          <p:attrName>style.visibility</p:attrName>
                                        </p:attrNameLst>
                                      </p:cBhvr>
                                      <p:to>
                                        <p:strVal val="visible"/>
                                      </p:to>
                                    </p:set>
                                    <p:anim calcmode="lin" valueType="num">
                                      <p:cBhvr additive="base">
                                        <p:cTn id="23" dur="500" fill="hold"/>
                                        <p:tgtEl>
                                          <p:spTgt spid="38">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2934944121"/>
              </p:ext>
            </p:extLst>
          </p:nvPr>
        </p:nvGraphicFramePr>
        <p:xfrm>
          <a:off x="274639" y="1592262"/>
          <a:ext cx="11734799" cy="4177750"/>
        </p:xfrm>
        <a:graphic>
          <a:graphicData uri="http://schemas.openxmlformats.org/drawingml/2006/table">
            <a:tbl>
              <a:tblPr firstRow="1" bandRow="1">
                <a:tableStyleId>{5C22544A-7EE6-4342-B048-85BDC9FD1C3A}</a:tableStyleId>
              </a:tblPr>
              <a:tblGrid>
                <a:gridCol w="1506026">
                  <a:extLst>
                    <a:ext uri="{9D8B030D-6E8A-4147-A177-3AD203B41FA5}">
                      <a16:colId xmlns:a16="http://schemas.microsoft.com/office/drawing/2014/main" val="1860728608"/>
                    </a:ext>
                  </a:extLst>
                </a:gridCol>
                <a:gridCol w="2533110">
                  <a:extLst>
                    <a:ext uri="{9D8B030D-6E8A-4147-A177-3AD203B41FA5}">
                      <a16:colId xmlns:a16="http://schemas.microsoft.com/office/drawing/2014/main" val="1673371541"/>
                    </a:ext>
                  </a:extLst>
                </a:gridCol>
                <a:gridCol w="2533110">
                  <a:extLst>
                    <a:ext uri="{9D8B030D-6E8A-4147-A177-3AD203B41FA5}">
                      <a16:colId xmlns:a16="http://schemas.microsoft.com/office/drawing/2014/main" val="4078571987"/>
                    </a:ext>
                  </a:extLst>
                </a:gridCol>
                <a:gridCol w="2533110">
                  <a:extLst>
                    <a:ext uri="{9D8B030D-6E8A-4147-A177-3AD203B41FA5}">
                      <a16:colId xmlns:a16="http://schemas.microsoft.com/office/drawing/2014/main" val="330406170"/>
                    </a:ext>
                  </a:extLst>
                </a:gridCol>
                <a:gridCol w="876481">
                  <a:extLst>
                    <a:ext uri="{9D8B030D-6E8A-4147-A177-3AD203B41FA5}">
                      <a16:colId xmlns:a16="http://schemas.microsoft.com/office/drawing/2014/main" val="3209105062"/>
                    </a:ext>
                  </a:extLst>
                </a:gridCol>
                <a:gridCol w="876481">
                  <a:extLst>
                    <a:ext uri="{9D8B030D-6E8A-4147-A177-3AD203B41FA5}">
                      <a16:colId xmlns:a16="http://schemas.microsoft.com/office/drawing/2014/main" val="3037881235"/>
                    </a:ext>
                  </a:extLst>
                </a:gridCol>
                <a:gridCol w="876481">
                  <a:extLst>
                    <a:ext uri="{9D8B030D-6E8A-4147-A177-3AD203B41FA5}">
                      <a16:colId xmlns:a16="http://schemas.microsoft.com/office/drawing/2014/main" val="1690013346"/>
                    </a:ext>
                  </a:extLst>
                </a:gridCol>
              </a:tblGrid>
              <a:tr h="609600">
                <a:tc rowSpan="2">
                  <a:txBody>
                    <a:bodyPr/>
                    <a:lstStyle/>
                    <a:p>
                      <a:pPr algn="ctr"/>
                      <a:r>
                        <a:rPr lang="en-US" sz="1600" dirty="0"/>
                        <a:t>Day</a:t>
                      </a:r>
                      <a:endParaRPr lang="en-US" sz="1600" b="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T w="28575" cap="flat" cmpd="sng" algn="ctr">
                      <a:solidFill>
                        <a:srgbClr val="0078D7"/>
                      </a:solidFill>
                      <a:prstDash val="solid"/>
                      <a:round/>
                      <a:headEnd type="none" w="med" len="med"/>
                      <a:tailEnd type="none" w="med" len="med"/>
                    </a:lnT>
                  </a:tcPr>
                </a:tc>
                <a:tc rowSpan="2">
                  <a:txBody>
                    <a:bodyPr/>
                    <a:lstStyle/>
                    <a:p>
                      <a:pPr algn="ctr"/>
                      <a:r>
                        <a:rPr lang="en-US" sz="1200" dirty="0"/>
                        <a:t>Day 1</a:t>
                      </a:r>
                    </a:p>
                    <a:p>
                      <a:pPr algn="ctr"/>
                      <a:r>
                        <a:rPr lang="en-US" sz="1200" dirty="0"/>
                        <a:t>Deployment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2</a:t>
                      </a:r>
                    </a:p>
                    <a:p>
                      <a:pPr algn="ctr"/>
                      <a:r>
                        <a:rPr lang="en-US" sz="1200" dirty="0"/>
                        <a:t>Management</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rowSpan="2">
                  <a:txBody>
                    <a:bodyPr/>
                    <a:lstStyle/>
                    <a:p>
                      <a:pPr algn="ctr"/>
                      <a:r>
                        <a:rPr lang="en-US" sz="1200" dirty="0"/>
                        <a:t>Day 3</a:t>
                      </a:r>
                    </a:p>
                    <a:p>
                      <a:pPr algn="ctr"/>
                      <a:r>
                        <a:rPr lang="en-US" sz="1200" dirty="0"/>
                        <a:t>Security</a:t>
                      </a:r>
                      <a:endParaRPr lang="en-US" sz="1200" b="0" dirty="0">
                        <a:latin typeface="Segoe UI Semibold" panose="020B0702040204020203" pitchFamily="34" charset="0"/>
                        <a:cs typeface="Segoe UI Semibold" panose="020B0702040204020203" pitchFamily="34" charset="0"/>
                      </a:endParaRPr>
                    </a:p>
                  </a:txBody>
                  <a:tcPr anchor="ctr">
                    <a:lnT w="28575" cap="flat" cmpd="sng" algn="ctr">
                      <a:solidFill>
                        <a:srgbClr val="0078D7"/>
                      </a:solidFill>
                      <a:prstDash val="solid"/>
                      <a:round/>
                      <a:headEnd type="none" w="med" len="med"/>
                      <a:tailEnd type="none" w="med" len="med"/>
                    </a:lnT>
                  </a:tcPr>
                </a:tc>
                <a:tc gridSpan="3">
                  <a:txBody>
                    <a:bodyPr/>
                    <a:lstStyle/>
                    <a:p>
                      <a:pPr algn="ctr"/>
                      <a:r>
                        <a:rPr lang="en-US" sz="1200" dirty="0">
                          <a:solidFill>
                            <a:srgbClr val="0078D7"/>
                          </a:solidFill>
                        </a:rPr>
                        <a:t>Day 4</a:t>
                      </a:r>
                    </a:p>
                    <a:p>
                      <a:pPr algn="ctr"/>
                      <a:r>
                        <a:rPr lang="en-US" sz="1200" dirty="0">
                          <a:solidFill>
                            <a:srgbClr val="0078D7"/>
                          </a:solidFill>
                        </a:rPr>
                        <a:t>Windows for CSP</a:t>
                      </a:r>
                      <a:endParaRPr lang="en-US" sz="1200" b="0" dirty="0">
                        <a:solidFill>
                          <a:srgbClr val="0078D7"/>
                        </a:solidFill>
                        <a:latin typeface="Segoe UI Semibold" panose="020B0702040204020203" pitchFamily="34" charset="0"/>
                        <a:cs typeface="Segoe UI Semibold" panose="020B0702040204020203" pitchFamily="34" charset="0"/>
                      </a:endParaRPr>
                    </a:p>
                  </a:txBody>
                  <a:tcPr anchor="ctr">
                    <a:lnR w="28575" cap="flat" cmpd="sng" algn="ctr">
                      <a:solidFill>
                        <a:srgbClr val="0078D7"/>
                      </a:solidFill>
                      <a:prstDash val="solid"/>
                      <a:round/>
                      <a:headEnd type="none" w="med" len="med"/>
                      <a:tailEnd type="none" w="med" len="med"/>
                    </a:lnR>
                    <a:lnT w="28575" cap="flat" cmpd="sng" algn="ctr">
                      <a:solidFill>
                        <a:srgbClr val="0078D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CF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3093489"/>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kern="1200" dirty="0">
                          <a:solidFill>
                            <a:schemeClr val="bg1"/>
                          </a:solidFill>
                        </a:rPr>
                        <a:t>Deployment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Management</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900" kern="1200" dirty="0">
                          <a:solidFill>
                            <a:schemeClr val="bg1"/>
                          </a:solidFill>
                        </a:rPr>
                        <a:t>Security</a:t>
                      </a:r>
                      <a:endParaRPr lang="en-US" sz="900" b="0" kern="1200" dirty="0">
                        <a:solidFill>
                          <a:schemeClr val="bg1"/>
                        </a:solidFill>
                        <a:latin typeface="Segoe UI Semibold" panose="020B0702040204020203" pitchFamily="34" charset="0"/>
                        <a:ea typeface="+mn-ea"/>
                        <a:cs typeface="Segoe UI Semibold" panose="020B0702040204020203" pitchFamily="34" charset="0"/>
                      </a:endParaRPr>
                    </a:p>
                  </a:txBody>
                  <a:tcPr marL="45720" marR="45720" anchor="ctr">
                    <a:lnL w="12700" cap="flat" cmpd="sng" algn="ctr">
                      <a:solidFill>
                        <a:schemeClr val="bg1"/>
                      </a:solidFill>
                      <a:prstDash val="solid"/>
                      <a:round/>
                      <a:headEnd type="none" w="med" len="med"/>
                      <a:tailEnd type="none" w="med" len="med"/>
                    </a:lnL>
                    <a:lnR w="28575" cap="flat" cmpd="sng" algn="ctr">
                      <a:solidFill>
                        <a:srgbClr val="0078D7"/>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779937543"/>
                  </a:ext>
                </a:extLst>
              </a:tr>
              <a:tr h="637430">
                <a:tc rowSpan="5">
                  <a:txBody>
                    <a:bodyPr/>
                    <a:lstStyle/>
                    <a:p>
                      <a:pPr algn="ctr"/>
                      <a:r>
                        <a:rPr lang="en-US" sz="1600" dirty="0"/>
                        <a:t>Synopsis</a:t>
                      </a:r>
                      <a:endParaRPr lang="en-US" sz="1600" dirty="0">
                        <a:latin typeface="Segoe UI Semibold" panose="020B0702040204020203" pitchFamily="34" charset="0"/>
                        <a:cs typeface="Segoe UI Semibold" panose="020B0702040204020203" pitchFamily="34" charset="0"/>
                      </a:endParaRPr>
                    </a:p>
                  </a:txBody>
                  <a:tcPr anchor="ctr">
                    <a:lnL w="28575" cap="flat" cmpd="sng" algn="ctr">
                      <a:solidFill>
                        <a:srgbClr val="0078D7"/>
                      </a:solidFill>
                      <a:prstDash val="solid"/>
                      <a:round/>
                      <a:headEnd type="none" w="med" len="med"/>
                      <a:tailEnd type="none" w="med" len="med"/>
                    </a:lnL>
                    <a:lnB w="28575" cap="flat" cmpd="sng" algn="ctr">
                      <a:solidFill>
                        <a:srgbClr val="0078D7"/>
                      </a:solidFill>
                      <a:prstDash val="solid"/>
                      <a:round/>
                      <a:headEnd type="none" w="med" len="med"/>
                      <a:tailEnd type="none" w="med" len="med"/>
                    </a:lnB>
                  </a:tcPr>
                </a:tc>
                <a:tc>
                  <a:txBody>
                    <a:bodyPr/>
                    <a:lstStyle/>
                    <a:p>
                      <a:pPr algn="l"/>
                      <a:r>
                        <a:rPr lang="en-US" sz="1100" kern="1200" baseline="0" dirty="0">
                          <a:solidFill>
                            <a:schemeClr val="dk1"/>
                          </a:solidFill>
                          <a:latin typeface="+mn-lt"/>
                          <a:ea typeface="+mn-ea"/>
                          <a:cs typeface="+mn-cs"/>
                        </a:rPr>
                        <a:t>Module 1 – Introduction</a:t>
                      </a:r>
                    </a:p>
                  </a:txBody>
                  <a:tcPr anchor="ctr"/>
                </a:tc>
                <a:tc>
                  <a:txBody>
                    <a:bodyPr/>
                    <a:lstStyle/>
                    <a:p>
                      <a:pPr algn="l"/>
                      <a:r>
                        <a:rPr lang="en-US" sz="1100" dirty="0"/>
                        <a:t>Module 1 – Base System Setup</a:t>
                      </a:r>
                      <a:endParaRPr lang="en-US" sz="1100" dirty="0">
                        <a:latin typeface="+mn-lt"/>
                        <a:cs typeface="Segoe UI Light" panose="020B0502040204020203" pitchFamily="34" charset="0"/>
                      </a:endParaRPr>
                    </a:p>
                  </a:txBody>
                  <a:tcPr anchor="ctr"/>
                </a:tc>
                <a:tc>
                  <a:txBody>
                    <a:bodyPr/>
                    <a:lstStyle/>
                    <a:p>
                      <a:pPr algn="l"/>
                      <a:r>
                        <a:rPr lang="en-US" sz="1100" dirty="0"/>
                        <a:t>Module 1 – Analysis Of Common Threats</a:t>
                      </a:r>
                      <a:endParaRPr lang="en-US" sz="1100" dirty="0">
                        <a:latin typeface="+mn-lt"/>
                        <a:cs typeface="Segoe UI Light" panose="020B0502040204020203" pitchFamily="34" charset="0"/>
                      </a:endParaRPr>
                    </a:p>
                  </a:txBody>
                  <a:tcPr anchor="ctr"/>
                </a:tc>
                <a:tc gridSpan="3">
                  <a:txBody>
                    <a:bodyPr/>
                    <a:lstStyle/>
                    <a:p>
                      <a:pPr algn="l"/>
                      <a:r>
                        <a:rPr lang="en-US" sz="1100" dirty="0"/>
                        <a:t>Module 1 – Windows for SMB Partners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pPr algn="ctr"/>
                      <a:endParaRPr lang="en-US" sz="1000" dirty="0"/>
                    </a:p>
                  </a:txBody>
                  <a:tcPr/>
                </a:tc>
                <a:tc hMerge="1">
                  <a:txBody>
                    <a:bodyPr/>
                    <a:lstStyle/>
                    <a:p>
                      <a:pPr algn="ctr"/>
                      <a:endParaRPr lang="en-US" sz="1000" dirty="0"/>
                    </a:p>
                  </a:txBody>
                  <a:tcPr/>
                </a:tc>
                <a:extLst>
                  <a:ext uri="{0D108BD9-81ED-4DB2-BD59-A6C34878D82A}">
                    <a16:rowId xmlns:a16="http://schemas.microsoft.com/office/drawing/2014/main" val="2649304522"/>
                  </a:ext>
                </a:extLst>
              </a:tr>
              <a:tr h="637430">
                <a:tc vMerge="1">
                  <a:txBody>
                    <a:bodyPr/>
                    <a:lstStyle/>
                    <a:p>
                      <a:endParaRPr lang="en-US"/>
                    </a:p>
                  </a:txBody>
                  <a:tcPr/>
                </a:tc>
                <a:tc>
                  <a:txBody>
                    <a:bodyPr/>
                    <a:lstStyle/>
                    <a:p>
                      <a:pPr algn="l"/>
                      <a:r>
                        <a:rPr lang="en-US" sz="1100" dirty="0"/>
                        <a:t>Module 2 – Applications</a:t>
                      </a:r>
                      <a:r>
                        <a:rPr lang="en-US" sz="1100" baseline="0" dirty="0"/>
                        <a:t> &amp; Updates</a:t>
                      </a:r>
                      <a:endParaRPr lang="en-US" sz="1100" dirty="0">
                        <a:latin typeface="+mn-lt"/>
                        <a:cs typeface="Segoe UI Light" panose="020B0502040204020203" pitchFamily="34" charset="0"/>
                      </a:endParaRPr>
                    </a:p>
                  </a:txBody>
                  <a:tcPr anchor="ctr"/>
                </a:tc>
                <a:tc>
                  <a:txBody>
                    <a:bodyPr/>
                    <a:lstStyle/>
                    <a:p>
                      <a:pPr algn="l"/>
                      <a:r>
                        <a:rPr lang="en-US" sz="1100" dirty="0"/>
                        <a:t>Module 2 – Configuration</a:t>
                      </a:r>
                      <a:endParaRPr lang="en-US" sz="1100" dirty="0">
                        <a:latin typeface="+mn-lt"/>
                        <a:cs typeface="Segoe UI Light" panose="020B0502040204020203" pitchFamily="34" charset="0"/>
                      </a:endParaRPr>
                    </a:p>
                  </a:txBody>
                  <a:tcPr anchor="ctr"/>
                </a:tc>
                <a:tc>
                  <a:txBody>
                    <a:bodyPr/>
                    <a:lstStyle/>
                    <a:p>
                      <a:pPr algn="l"/>
                      <a:r>
                        <a:rPr lang="en-US" sz="1100" kern="1200" dirty="0">
                          <a:solidFill>
                            <a:srgbClr val="0078D7"/>
                          </a:solidFill>
                          <a:latin typeface="Segoe UI Semibold" panose="020B0702040204020203" pitchFamily="34" charset="0"/>
                          <a:ea typeface="+mn-ea"/>
                          <a:cs typeface="Segoe UI Semibold" panose="020B0702040204020203" pitchFamily="34" charset="0"/>
                        </a:rPr>
                        <a:t>Module 2 – Hardening Windows</a:t>
                      </a:r>
                    </a:p>
                  </a:txBody>
                  <a:tcPr anchor="ctr"/>
                </a:tc>
                <a:tc gridSpan="3">
                  <a:txBody>
                    <a:bodyPr/>
                    <a:lstStyle/>
                    <a:p>
                      <a:pPr algn="l"/>
                      <a:r>
                        <a:rPr lang="en-US" sz="1100" dirty="0"/>
                        <a:t>Module 2 – Windows Ent. Subscription</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0145"/>
                  </a:ext>
                </a:extLst>
              </a:tr>
              <a:tr h="637430">
                <a:tc vMerge="1">
                  <a:txBody>
                    <a:bodyPr/>
                    <a:lstStyle/>
                    <a:p>
                      <a:endParaRPr lang="en-US"/>
                    </a:p>
                  </a:txBody>
                  <a:tcPr/>
                </a:tc>
                <a:tc>
                  <a:txBody>
                    <a:bodyPr/>
                    <a:lstStyle/>
                    <a:p>
                      <a:pPr algn="l"/>
                      <a:r>
                        <a:rPr lang="en-US" sz="1100" dirty="0"/>
                        <a:t>Module 3 – Windows</a:t>
                      </a:r>
                      <a:r>
                        <a:rPr lang="en-US" sz="1100" baseline="0" dirty="0"/>
                        <a:t> as a Service (</a:t>
                      </a:r>
                      <a:r>
                        <a:rPr lang="en-US" sz="1100" baseline="0" dirty="0" err="1"/>
                        <a:t>WaaS</a:t>
                      </a:r>
                      <a:r>
                        <a:rPr lang="en-US" sz="1100" baseline="0" dirty="0"/>
                        <a:t>)</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3 – Managing Client Devices</a:t>
                      </a:r>
                    </a:p>
                  </a:txBody>
                  <a:tcPr anchor="ctr"/>
                </a:tc>
                <a:tc>
                  <a:txBody>
                    <a:bodyPr/>
                    <a:lstStyle/>
                    <a:p>
                      <a:pPr algn="l"/>
                      <a:r>
                        <a:rPr lang="en-US" sz="1100" dirty="0"/>
                        <a:t>Module 3 – Advanced </a:t>
                      </a:r>
                      <a:r>
                        <a:rPr lang="en-US" sz="1100"/>
                        <a:t>Threat Protection</a:t>
                      </a:r>
                      <a:endParaRPr lang="en-US" sz="1100" dirty="0">
                        <a:latin typeface="+mn-lt"/>
                        <a:cs typeface="Segoe UI Light" panose="020B0502040204020203" pitchFamily="34" charset="0"/>
                      </a:endParaRPr>
                    </a:p>
                  </a:txBody>
                  <a:tcPr anchor="ctr"/>
                </a:tc>
                <a:tc gridSpan="3">
                  <a:txBody>
                    <a:bodyPr/>
                    <a:lstStyle/>
                    <a:p>
                      <a:pPr algn="l"/>
                      <a:r>
                        <a:rPr lang="en-US" sz="1100" dirty="0"/>
                        <a:t>Module 3 – Deployment</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1859801"/>
                  </a:ext>
                </a:extLst>
              </a:tr>
              <a:tr h="637430">
                <a:tc vMerge="1">
                  <a:txBody>
                    <a:bodyPr/>
                    <a:lstStyle/>
                    <a:p>
                      <a:endParaRPr lang="en-US"/>
                    </a:p>
                  </a:txBody>
                  <a:tcPr/>
                </a:tc>
                <a:tc>
                  <a:txBody>
                    <a:bodyPr/>
                    <a:lstStyle/>
                    <a:p>
                      <a:pPr algn="l"/>
                      <a:r>
                        <a:rPr lang="en-US" sz="1100" dirty="0"/>
                        <a:t>Module 4 – Browsers &amp; Internet Security</a:t>
                      </a:r>
                      <a:endParaRPr lang="en-US" sz="1100" dirty="0">
                        <a:latin typeface="+mn-lt"/>
                        <a:cs typeface="Segoe UI Light" panose="020B0502040204020203" pitchFamily="34" charset="0"/>
                      </a:endParaRPr>
                    </a:p>
                  </a:txBody>
                  <a:tcPr anchor="ctr"/>
                </a:tc>
                <a:tc>
                  <a:txBody>
                    <a:bodyPr/>
                    <a:lstStyle/>
                    <a:p>
                      <a:pPr algn="l"/>
                      <a:r>
                        <a:rPr lang="en-US" sz="1100" kern="1200" dirty="0">
                          <a:solidFill>
                            <a:schemeClr val="dk1"/>
                          </a:solidFill>
                          <a:latin typeface="+mn-lt"/>
                          <a:ea typeface="+mn-ea"/>
                          <a:cs typeface="+mn-cs"/>
                        </a:rPr>
                        <a:t>Module 4 – Advanced management options I</a:t>
                      </a:r>
                    </a:p>
                  </a:txBody>
                  <a:tcPr anchor="ctr"/>
                </a:tc>
                <a:tc>
                  <a:txBody>
                    <a:bodyPr/>
                    <a:lstStyle/>
                    <a:p>
                      <a:pPr algn="l"/>
                      <a:r>
                        <a:rPr lang="en-US" sz="1100" dirty="0"/>
                        <a:t>Module 4 – Information </a:t>
                      </a:r>
                      <a:r>
                        <a:rPr lang="en-US" sz="1100"/>
                        <a:t>Security (AIP/WIP)</a:t>
                      </a:r>
                      <a:endParaRPr lang="en-US" sz="1100" dirty="0">
                        <a:latin typeface="+mn-lt"/>
                        <a:cs typeface="Segoe UI Light" panose="020B0502040204020203" pitchFamily="34" charset="0"/>
                      </a:endParaRPr>
                    </a:p>
                  </a:txBody>
                  <a:tcPr anchor="ctr"/>
                </a:tc>
                <a:tc gridSpan="3">
                  <a:txBody>
                    <a:bodyPr/>
                    <a:lstStyle/>
                    <a:p>
                      <a:pPr algn="l"/>
                      <a:r>
                        <a:rPr lang="en-US" sz="1100" dirty="0"/>
                        <a:t>Module 4 – Managing Updates</a:t>
                      </a:r>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3951200"/>
                  </a:ext>
                </a:extLst>
              </a:tr>
              <a:tr h="637430">
                <a:tc vMerge="1">
                  <a:txBody>
                    <a:bodyPr/>
                    <a:lstStyle/>
                    <a:p>
                      <a:endParaRPr lang="en-US"/>
                    </a:p>
                  </a:txBody>
                  <a:tcPr/>
                </a:tc>
                <a:tc>
                  <a:txBody>
                    <a:bodyPr/>
                    <a:lstStyle/>
                    <a:p>
                      <a:pPr algn="l"/>
                      <a:r>
                        <a:rPr lang="en-US" sz="1100" dirty="0"/>
                        <a:t>Module 5 – Secure Boot &amp; Device Guard</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a:txBody>
                    <a:bodyPr/>
                    <a:lstStyle/>
                    <a:p>
                      <a:pPr marL="0" algn="l" defTabSz="932742" rtl="0" eaLnBrk="1" latinLnBrk="0" hangingPunct="1"/>
                      <a:r>
                        <a:rPr lang="en-US" sz="1100" kern="1200" dirty="0">
                          <a:solidFill>
                            <a:schemeClr val="dk1"/>
                          </a:solidFill>
                          <a:latin typeface="+mn-lt"/>
                          <a:ea typeface="+mn-ea"/>
                          <a:cs typeface="+mn-cs"/>
                        </a:rPr>
                        <a:t>Module 5 - Advanced management options II</a:t>
                      </a:r>
                    </a:p>
                  </a:txBody>
                  <a:tcPr anchor="ctr">
                    <a:lnB w="28575" cap="flat" cmpd="sng" algn="ctr">
                      <a:solidFill>
                        <a:srgbClr val="0078D7"/>
                      </a:solidFill>
                      <a:prstDash val="solid"/>
                      <a:round/>
                      <a:headEnd type="none" w="med" len="med"/>
                      <a:tailEnd type="none" w="med" len="med"/>
                    </a:lnB>
                  </a:tcPr>
                </a:tc>
                <a:tc>
                  <a:txBody>
                    <a:bodyPr/>
                    <a:lstStyle/>
                    <a:p>
                      <a:pPr algn="l"/>
                      <a:r>
                        <a:rPr lang="en-US" sz="1100" dirty="0"/>
                        <a:t>Module 5 – Internet Security </a:t>
                      </a:r>
                      <a:endParaRPr lang="en-US" sz="1100" dirty="0">
                        <a:latin typeface="+mn-lt"/>
                        <a:cs typeface="Segoe UI Light" panose="020B0502040204020203" pitchFamily="34" charset="0"/>
                      </a:endParaRPr>
                    </a:p>
                  </a:txBody>
                  <a:tcPr anchor="ctr">
                    <a:lnB w="28575" cap="flat" cmpd="sng" algn="ctr">
                      <a:solidFill>
                        <a:srgbClr val="0078D7"/>
                      </a:solidFill>
                      <a:prstDash val="solid"/>
                      <a:round/>
                      <a:headEnd type="none" w="med" len="med"/>
                      <a:tailEnd type="none" w="med" len="med"/>
                    </a:lnB>
                  </a:tcPr>
                </a:tc>
                <a:tc gridSpan="3">
                  <a:txBody>
                    <a:bodyPr/>
                    <a:lstStyle/>
                    <a:p>
                      <a:pPr algn="l"/>
                      <a:endParaRPr lang="en-US" sz="1100" dirty="0">
                        <a:latin typeface="+mn-lt"/>
                        <a:cs typeface="Segoe UI Light" panose="020B0502040204020203" pitchFamily="34" charset="0"/>
                      </a:endParaRPr>
                    </a:p>
                  </a:txBody>
                  <a:tcPr anchor="ctr">
                    <a:lnR w="28575" cap="flat" cmpd="sng" algn="ctr">
                      <a:solidFill>
                        <a:srgbClr val="0078D7"/>
                      </a:solidFill>
                      <a:prstDash val="solid"/>
                      <a:round/>
                      <a:headEnd type="none" w="med" len="med"/>
                      <a:tailEnd type="none" w="med" len="med"/>
                    </a:lnR>
                    <a:lnB w="28575" cap="flat" cmpd="sng" algn="ctr">
                      <a:solidFill>
                        <a:srgbClr val="0078D7"/>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95993300"/>
                  </a:ext>
                </a:extLst>
              </a:tr>
            </a:tbl>
          </a:graphicData>
        </a:graphic>
      </p:graphicFrame>
    </p:spTree>
    <p:extLst>
      <p:ext uri="{BB962C8B-B14F-4D97-AF65-F5344CB8AC3E}">
        <p14:creationId xmlns:p14="http://schemas.microsoft.com/office/powerpoint/2010/main" val="31032946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5507" r="3992" b="24559"/>
          <a:stretch/>
        </p:blipFill>
        <p:spPr>
          <a:xfrm>
            <a:off x="318" y="4048"/>
            <a:ext cx="12431712" cy="6992838"/>
          </a:xfrm>
          <a:prstGeom prst="rect">
            <a:avLst/>
          </a:prstGeom>
        </p:spPr>
      </p:pic>
      <p:sp>
        <p:nvSpPr>
          <p:cNvPr id="23" name="Rectangle 22"/>
          <p:cNvSpPr/>
          <p:nvPr/>
        </p:nvSpPr>
        <p:spPr bwMode="auto">
          <a:xfrm>
            <a:off x="9418" y="20513"/>
            <a:ext cx="12430305" cy="6976373"/>
          </a:xfrm>
          <a:prstGeom prst="rect">
            <a:avLst/>
          </a:prstGeom>
          <a:solidFill>
            <a:srgbClr val="0078D7">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4762" y="0"/>
            <a:ext cx="12432031"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974"/>
          <p:cNvSpPr txBox="1">
            <a:spLocks/>
          </p:cNvSpPr>
          <p:nvPr/>
        </p:nvSpPr>
        <p:spPr>
          <a:xfrm>
            <a:off x="664479" y="438606"/>
            <a:ext cx="11168476" cy="109712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8D7"/>
                </a:solidFill>
                <a:latin typeface="Segoe UI Light" panose="020B0502040204020203" pitchFamily="34" charset="0"/>
                <a:cs typeface="Arial" panose="020B0604020202020204" pitchFamily="34" charset="0"/>
              </a:rPr>
              <a:t>Device </a:t>
            </a: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guard</a:t>
            </a:r>
          </a:p>
        </p:txBody>
      </p:sp>
      <p:sp>
        <p:nvSpPr>
          <p:cNvPr id="26" name="Rectangle 25"/>
          <p:cNvSpPr/>
          <p:nvPr/>
        </p:nvSpPr>
        <p:spPr bwMode="auto">
          <a:xfrm>
            <a:off x="0" y="1469255"/>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p:cNvGrpSpPr/>
          <p:nvPr/>
        </p:nvGrpSpPr>
        <p:grpSpPr>
          <a:xfrm>
            <a:off x="320" y="1517018"/>
            <a:ext cx="6260241" cy="5477825"/>
            <a:chOff x="12897316" y="7815178"/>
            <a:chExt cx="12197969" cy="2273178"/>
          </a:xfrm>
        </p:grpSpPr>
        <p:sp>
          <p:nvSpPr>
            <p:cNvPr id="28" name="Rectangle 27"/>
            <p:cNvSpPr/>
            <p:nvPr/>
          </p:nvSpPr>
          <p:spPr bwMode="auto">
            <a:xfrm>
              <a:off x="12897316" y="7815338"/>
              <a:ext cx="12197969" cy="2271162"/>
            </a:xfrm>
            <a:prstGeom prst="rect">
              <a:avLst/>
            </a:prstGeom>
            <a:solidFill>
              <a:srgbClr val="0078D7">
                <a:alpha val="70000"/>
              </a:srgb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p:cNvSpPr/>
            <p:nvPr/>
          </p:nvSpPr>
          <p:spPr bwMode="auto">
            <a:xfrm>
              <a:off x="12904882" y="7815178"/>
              <a:ext cx="12190403" cy="2273178"/>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30" name="TextBox 29"/>
          <p:cNvSpPr txBox="1"/>
          <p:nvPr/>
        </p:nvSpPr>
        <p:spPr>
          <a:xfrm>
            <a:off x="274955" y="2008373"/>
            <a:ext cx="5630863" cy="5182957"/>
          </a:xfrm>
          <a:prstGeom prst="rect">
            <a:avLst/>
          </a:prstGeom>
          <a:noFill/>
        </p:spPr>
        <p:txBody>
          <a:bodyPr wrap="square" lIns="182880" tIns="146304" rIns="182880" bIns="146304" rtlCol="0">
            <a:spAutoFit/>
          </a:bodyPr>
          <a:lstStyle/>
          <a:p>
            <a:pPr>
              <a:lnSpc>
                <a:spcPct val="90000"/>
              </a:lnSpc>
              <a:spcAft>
                <a:spcPts val="2400"/>
              </a:spcAft>
            </a:pPr>
            <a:r>
              <a:rPr lang="en-US" sz="2400" dirty="0">
                <a:solidFill>
                  <a:srgbClr val="FFFFFF"/>
                </a:solidFill>
                <a:cs typeface="Segoe UI Semibold" panose="020B0702040204020203" pitchFamily="34" charset="0"/>
              </a:rPr>
              <a:t>Supports all apps including Universal and Desktop (Win32).</a:t>
            </a:r>
          </a:p>
          <a:p>
            <a:pPr>
              <a:lnSpc>
                <a:spcPct val="90000"/>
              </a:lnSpc>
              <a:spcAft>
                <a:spcPts val="2400"/>
              </a:spcAft>
            </a:pPr>
            <a:r>
              <a:rPr lang="en-US" sz="2400" dirty="0">
                <a:solidFill>
                  <a:srgbClr val="FFFFFF"/>
                </a:solidFill>
                <a:cs typeface="Segoe UI Semibold" panose="020B0702040204020203" pitchFamily="34" charset="0"/>
              </a:rPr>
              <a:t>Trusted apps can be created by IHV, ISV, and organizations using a Microsoft provided signing service.</a:t>
            </a:r>
          </a:p>
          <a:p>
            <a:pPr>
              <a:lnSpc>
                <a:spcPct val="90000"/>
              </a:lnSpc>
              <a:spcAft>
                <a:spcPts val="2400"/>
              </a:spcAft>
            </a:pPr>
            <a:r>
              <a:rPr lang="en-US" sz="2400" dirty="0">
                <a:solidFill>
                  <a:srgbClr val="FFFFFF"/>
                </a:solidFill>
                <a:cs typeface="Segoe UI Semibold" panose="020B0702040204020203" pitchFamily="34" charset="0"/>
              </a:rPr>
              <a:t>Apps and policies must be signed. No additional modification is required.</a:t>
            </a:r>
          </a:p>
          <a:p>
            <a:pPr>
              <a:lnSpc>
                <a:spcPct val="90000"/>
              </a:lnSpc>
              <a:spcAft>
                <a:spcPts val="2400"/>
              </a:spcAft>
            </a:pPr>
            <a:r>
              <a:rPr lang="en-US" sz="2400" dirty="0">
                <a:solidFill>
                  <a:srgbClr val="FFFFFF"/>
                </a:solidFill>
                <a:cs typeface="Segoe UI Semibold" panose="020B0702040204020203" pitchFamily="34" charset="0"/>
              </a:rPr>
              <a:t>Signing service for policies available to enterprises on the Windows Store for Business.</a:t>
            </a:r>
          </a:p>
          <a:p>
            <a:pPr>
              <a:lnSpc>
                <a:spcPct val="90000"/>
              </a:lnSpc>
              <a:spcAft>
                <a:spcPts val="2400"/>
              </a:spcAft>
            </a:pPr>
            <a:endParaRPr lang="en-US" sz="2400" dirty="0">
              <a:solidFill>
                <a:srgbClr val="FFFFFF"/>
              </a:solidFill>
              <a:cs typeface="Segoe UI Semibold" panose="020B0702040204020203" pitchFamily="34" charset="0"/>
            </a:endParaRPr>
          </a:p>
        </p:txBody>
      </p:sp>
      <p:sp>
        <p:nvSpPr>
          <p:cNvPr id="31" name="Title 1"/>
          <p:cNvSpPr txBox="1">
            <a:spLocks/>
          </p:cNvSpPr>
          <p:nvPr/>
        </p:nvSpPr>
        <p:spPr>
          <a:xfrm>
            <a:off x="3507971" y="952576"/>
            <a:ext cx="5477047" cy="332399"/>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algn="ctr" defTabSz="896266">
              <a:spcBef>
                <a:spcPts val="588"/>
              </a:spcBef>
            </a:pPr>
            <a:r>
              <a:rPr sz="2400" spc="0">
                <a:solidFill>
                  <a:srgbClr val="0078D7"/>
                </a:solidFill>
                <a:latin typeface="Segoe UI" panose="020B0502040204020203" pitchFamily="34" charset="0"/>
                <a:cs typeface="Segoe UI" panose="020B0502040204020203" pitchFamily="34" charset="0"/>
              </a:rPr>
              <a:t>Getting Apps into the Circle of Trust</a:t>
            </a:r>
          </a:p>
        </p:txBody>
      </p:sp>
    </p:spTree>
    <p:extLst>
      <p:ext uri="{BB962C8B-B14F-4D97-AF65-F5344CB8AC3E}">
        <p14:creationId xmlns:p14="http://schemas.microsoft.com/office/powerpoint/2010/main" val="142147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30">
                                            <p:txEl>
                                              <p:pRg st="0" end="0"/>
                                            </p:txEl>
                                          </p:spTgt>
                                        </p:tgtEl>
                                        <p:attrNameLst>
                                          <p:attrName>style.visibility</p:attrName>
                                        </p:attrNameLst>
                                      </p:cBhvr>
                                      <p:to>
                                        <p:strVal val="visible"/>
                                      </p:to>
                                    </p:set>
                                    <p:anim calcmode="lin" valueType="num">
                                      <p:cBhvr additive="base">
                                        <p:cTn id="7" dur="5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30">
                                            <p:txEl>
                                              <p:pRg st="1" end="1"/>
                                            </p:txEl>
                                          </p:spTgt>
                                        </p:tgtEl>
                                        <p:attrNameLst>
                                          <p:attrName>style.visibility</p:attrName>
                                        </p:attrNameLst>
                                      </p:cBhvr>
                                      <p:to>
                                        <p:strVal val="visible"/>
                                      </p:to>
                                    </p:set>
                                    <p:anim calcmode="lin" valueType="num">
                                      <p:cBhvr additive="base">
                                        <p:cTn id="11" dur="500" fill="hold"/>
                                        <p:tgtEl>
                                          <p:spTgt spid="30">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0">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750"/>
                                  </p:stCondLst>
                                  <p:childTnLst>
                                    <p:set>
                                      <p:cBhvr>
                                        <p:cTn id="14" dur="1" fill="hold">
                                          <p:stCondLst>
                                            <p:cond delay="0"/>
                                          </p:stCondLst>
                                        </p:cTn>
                                        <p:tgtEl>
                                          <p:spTgt spid="30">
                                            <p:txEl>
                                              <p:pRg st="2" end="2"/>
                                            </p:txEl>
                                          </p:spTgt>
                                        </p:tgtEl>
                                        <p:attrNameLst>
                                          <p:attrName>style.visibility</p:attrName>
                                        </p:attrNameLst>
                                      </p:cBhvr>
                                      <p:to>
                                        <p:strVal val="visible"/>
                                      </p:to>
                                    </p:set>
                                    <p:anim calcmode="lin" valueType="num">
                                      <p:cBhvr additive="base">
                                        <p:cTn id="15" dur="500" fill="hold"/>
                                        <p:tgtEl>
                                          <p:spTgt spid="30">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0">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000"/>
                                  </p:stCondLst>
                                  <p:childTnLst>
                                    <p:set>
                                      <p:cBhvr>
                                        <p:cTn id="18" dur="1" fill="hold">
                                          <p:stCondLst>
                                            <p:cond delay="0"/>
                                          </p:stCondLst>
                                        </p:cTn>
                                        <p:tgtEl>
                                          <p:spTgt spid="30">
                                            <p:txEl>
                                              <p:pRg st="3" end="3"/>
                                            </p:txEl>
                                          </p:spTgt>
                                        </p:tgtEl>
                                        <p:attrNameLst>
                                          <p:attrName>style.visibility</p:attrName>
                                        </p:attrNameLst>
                                      </p:cBhvr>
                                      <p:to>
                                        <p:strVal val="visible"/>
                                      </p:to>
                                    </p:set>
                                    <p:anim calcmode="lin" valueType="num">
                                      <p:cBhvr additive="base">
                                        <p:cTn id="19" dur="500" fill="hold"/>
                                        <p:tgtEl>
                                          <p:spTgt spid="30">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 name="Group 180"/>
          <p:cNvGrpSpPr/>
          <p:nvPr/>
        </p:nvGrpSpPr>
        <p:grpSpPr>
          <a:xfrm>
            <a:off x="883" y="801"/>
            <a:ext cx="12434711" cy="1514760"/>
            <a:chOff x="0" y="305"/>
            <a:chExt cx="12436475" cy="1514975"/>
          </a:xfrm>
        </p:grpSpPr>
        <p:sp>
          <p:nvSpPr>
            <p:cNvPr id="182" name="Rectangle 181"/>
            <p:cNvSpPr/>
            <p:nvPr/>
          </p:nvSpPr>
          <p:spPr bwMode="auto">
            <a:xfrm>
              <a:off x="0" y="305"/>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182"/>
            <p:cNvSpPr/>
            <p:nvPr/>
          </p:nvSpPr>
          <p:spPr bwMode="auto">
            <a:xfrm>
              <a:off x="634" y="1469560"/>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4" name="Title 974"/>
          <p:cNvSpPr txBox="1">
            <a:spLocks/>
          </p:cNvSpPr>
          <p:nvPr/>
        </p:nvSpPr>
        <p:spPr>
          <a:xfrm>
            <a:off x="634792" y="289173"/>
            <a:ext cx="11166892" cy="1096970"/>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Device guard in </a:t>
            </a:r>
            <a:r>
              <a:rPr sz="3000" cap="all" spc="300" err="1">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vbs</a:t>
            </a: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 environment</a:t>
            </a:r>
          </a:p>
          <a:p>
            <a:pPr algn="ctr">
              <a:spcAft>
                <a:spcPts val="600"/>
              </a:spcAft>
            </a:pPr>
            <a:r>
              <a:rPr sz="2400" cap="all" spc="300">
                <a:solidFill>
                  <a:srgbClr val="0078D7"/>
                </a:solidFill>
                <a:latin typeface="Segoe UI Light" panose="020B0502040204020203" pitchFamily="34" charset="0"/>
                <a:ea typeface="Segoe UI Black" panose="020B0A02040204020203" pitchFamily="34" charset="0"/>
                <a:cs typeface="Segoe UI Light" panose="020B0502040204020203" pitchFamily="34" charset="0"/>
              </a:rPr>
              <a:t>decisive mitigation</a:t>
            </a:r>
            <a:endParaRPr sz="24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6" name="Group 315"/>
          <p:cNvGrpSpPr/>
          <p:nvPr/>
        </p:nvGrpSpPr>
        <p:grpSpPr>
          <a:xfrm>
            <a:off x="2680149" y="1711898"/>
            <a:ext cx="6636379" cy="5098850"/>
            <a:chOff x="2680149" y="1711898"/>
            <a:chExt cx="6636379" cy="5098850"/>
          </a:xfrm>
        </p:grpSpPr>
        <p:sp>
          <p:nvSpPr>
            <p:cNvPr id="317" name="Rounded Rectangle 316"/>
            <p:cNvSpPr/>
            <p:nvPr/>
          </p:nvSpPr>
          <p:spPr>
            <a:xfrm>
              <a:off x="2680149" y="1711898"/>
              <a:ext cx="3424751" cy="321426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18" name="Rounded Rectangle 317"/>
            <p:cNvSpPr/>
            <p:nvPr/>
          </p:nvSpPr>
          <p:spPr>
            <a:xfrm>
              <a:off x="2798717" y="4129917"/>
              <a:ext cx="3176526"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grpSp>
          <p:nvGrpSpPr>
            <p:cNvPr id="319" name="Group 318"/>
            <p:cNvGrpSpPr/>
            <p:nvPr/>
          </p:nvGrpSpPr>
          <p:grpSpPr>
            <a:xfrm>
              <a:off x="2798716" y="1816058"/>
              <a:ext cx="3176527" cy="2262063"/>
              <a:chOff x="2743224" y="1979440"/>
              <a:chExt cx="3114525" cy="2054302"/>
            </a:xfrm>
          </p:grpSpPr>
          <p:sp>
            <p:nvSpPr>
              <p:cNvPr id="394" name="Rounded Rectangle 393"/>
              <p:cNvSpPr/>
              <p:nvPr/>
            </p:nvSpPr>
            <p:spPr>
              <a:xfrm>
                <a:off x="2743224" y="3298544"/>
                <a:ext cx="3114525" cy="735198"/>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95" name="Rounded Rectangle 394"/>
              <p:cNvSpPr/>
              <p:nvPr/>
            </p:nvSpPr>
            <p:spPr>
              <a:xfrm>
                <a:off x="2743224" y="1979440"/>
                <a:ext cx="3114524" cy="1283815"/>
              </a:xfrm>
              <a:prstGeom prst="roundRect">
                <a:avLst>
                  <a:gd name="adj" fmla="val 3177"/>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320" name="Rectangle 319"/>
            <p:cNvSpPr/>
            <p:nvPr/>
          </p:nvSpPr>
          <p:spPr bwMode="auto">
            <a:xfrm>
              <a:off x="3720186" y="4122562"/>
              <a:ext cx="2112486" cy="4719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Kernel</a:t>
              </a:r>
            </a:p>
          </p:txBody>
        </p:sp>
        <p:sp>
          <p:nvSpPr>
            <p:cNvPr id="321" name="Rectangle 320"/>
            <p:cNvSpPr/>
            <p:nvPr/>
          </p:nvSpPr>
          <p:spPr bwMode="auto">
            <a:xfrm>
              <a:off x="3720186" y="3281523"/>
              <a:ext cx="2112486" cy="790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Windows Platform Services</a:t>
              </a:r>
            </a:p>
          </p:txBody>
        </p:sp>
        <p:sp>
          <p:nvSpPr>
            <p:cNvPr id="322" name="Rectangle 321"/>
            <p:cNvSpPr/>
            <p:nvPr/>
          </p:nvSpPr>
          <p:spPr bwMode="auto">
            <a:xfrm>
              <a:off x="3720186" y="2335966"/>
              <a:ext cx="2112486" cy="3885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Apps</a:t>
              </a:r>
            </a:p>
          </p:txBody>
        </p:sp>
        <p:grpSp>
          <p:nvGrpSpPr>
            <p:cNvPr id="323" name="Group 322"/>
            <p:cNvGrpSpPr/>
            <p:nvPr/>
          </p:nvGrpSpPr>
          <p:grpSpPr>
            <a:xfrm>
              <a:off x="3145711" y="4234852"/>
              <a:ext cx="247330" cy="247330"/>
              <a:chOff x="4689206" y="4402092"/>
              <a:chExt cx="517572" cy="517572"/>
            </a:xfrm>
          </p:grpSpPr>
          <p:sp>
            <p:nvSpPr>
              <p:cNvPr id="385" name="Oval 384"/>
              <p:cNvSpPr/>
              <p:nvPr/>
            </p:nvSpPr>
            <p:spPr bwMode="auto">
              <a:xfrm>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p:cNvSpPr/>
              <p:nvPr/>
            </p:nvSpPr>
            <p:spPr bwMode="auto">
              <a:xfrm rot="2700000">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p:cNvSpPr/>
              <p:nvPr/>
            </p:nvSpPr>
            <p:spPr bwMode="auto">
              <a:xfrm rot="5400000">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Oval 387"/>
              <p:cNvSpPr/>
              <p:nvPr/>
            </p:nvSpPr>
            <p:spPr bwMode="auto">
              <a:xfrm rot="18900000" flipH="1">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9" name="Oval 388"/>
              <p:cNvSpPr/>
              <p:nvPr/>
            </p:nvSpPr>
            <p:spPr bwMode="auto">
              <a:xfrm>
                <a:off x="4908358" y="4623949"/>
                <a:ext cx="76506" cy="74999"/>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Oval 389"/>
              <p:cNvSpPr/>
              <p:nvPr/>
            </p:nvSpPr>
            <p:spPr bwMode="auto">
              <a:xfrm flipH="1">
                <a:off x="5073342" y="4476717"/>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Oval 390"/>
              <p:cNvSpPr/>
              <p:nvPr/>
            </p:nvSpPr>
            <p:spPr bwMode="auto">
              <a:xfrm flipH="1">
                <a:off x="5104227" y="4692906"/>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Oval 391"/>
              <p:cNvSpPr/>
              <p:nvPr/>
            </p:nvSpPr>
            <p:spPr bwMode="auto">
              <a:xfrm flipH="1">
                <a:off x="4893757" y="484389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Oval 392"/>
              <p:cNvSpPr/>
              <p:nvPr/>
            </p:nvSpPr>
            <p:spPr bwMode="auto">
              <a:xfrm flipH="1">
                <a:off x="4775940" y="453848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24" name="Picture 323"/>
            <p:cNvPicPr>
              <a:picLocks noChangeAspect="1"/>
            </p:cNvPicPr>
            <p:nvPr/>
          </p:nvPicPr>
          <p:blipFill rotWithShape="1">
            <a:blip r:embed="rId3"/>
            <a:srcRect r="77554"/>
            <a:stretch/>
          </p:blipFill>
          <p:spPr>
            <a:xfrm>
              <a:off x="3082855" y="3469320"/>
              <a:ext cx="373041" cy="370469"/>
            </a:xfrm>
            <a:prstGeom prst="rect">
              <a:avLst/>
            </a:prstGeom>
          </p:spPr>
        </p:pic>
        <p:grpSp>
          <p:nvGrpSpPr>
            <p:cNvPr id="325" name="Group 324"/>
            <p:cNvGrpSpPr/>
            <p:nvPr/>
          </p:nvGrpSpPr>
          <p:grpSpPr>
            <a:xfrm>
              <a:off x="3056926" y="2330605"/>
              <a:ext cx="450805" cy="401716"/>
              <a:chOff x="4719080" y="2629993"/>
              <a:chExt cx="442006" cy="393875"/>
            </a:xfrm>
          </p:grpSpPr>
          <p:pic>
            <p:nvPicPr>
              <p:cNvPr id="377" name="Picture 376"/>
              <p:cNvPicPr>
                <a:picLocks noChangeAspect="1"/>
              </p:cNvPicPr>
              <p:nvPr/>
            </p:nvPicPr>
            <p:blipFill>
              <a:blip r:embed="rId4"/>
              <a:stretch>
                <a:fillRect/>
              </a:stretch>
            </p:blipFill>
            <p:spPr>
              <a:xfrm>
                <a:off x="4719080" y="2938303"/>
                <a:ext cx="88238" cy="85565"/>
              </a:xfrm>
              <a:prstGeom prst="rect">
                <a:avLst/>
              </a:prstGeom>
            </p:spPr>
          </p:pic>
          <p:pic>
            <p:nvPicPr>
              <p:cNvPr id="378" name="Picture 377"/>
              <p:cNvPicPr>
                <a:picLocks noChangeAspect="1"/>
              </p:cNvPicPr>
              <p:nvPr/>
            </p:nvPicPr>
            <p:blipFill>
              <a:blip r:embed="rId4"/>
              <a:stretch>
                <a:fillRect/>
              </a:stretch>
            </p:blipFill>
            <p:spPr>
              <a:xfrm>
                <a:off x="4719080" y="2835533"/>
                <a:ext cx="88238" cy="85565"/>
              </a:xfrm>
              <a:prstGeom prst="rect">
                <a:avLst/>
              </a:prstGeom>
            </p:spPr>
          </p:pic>
          <p:pic>
            <p:nvPicPr>
              <p:cNvPr id="379" name="Picture 378"/>
              <p:cNvPicPr>
                <a:picLocks noChangeAspect="1"/>
              </p:cNvPicPr>
              <p:nvPr/>
            </p:nvPicPr>
            <p:blipFill>
              <a:blip r:embed="rId4"/>
              <a:stretch>
                <a:fillRect/>
              </a:stretch>
            </p:blipFill>
            <p:spPr>
              <a:xfrm>
                <a:off x="4719080" y="2732763"/>
                <a:ext cx="88238" cy="85565"/>
              </a:xfrm>
              <a:prstGeom prst="rect">
                <a:avLst/>
              </a:prstGeom>
            </p:spPr>
          </p:pic>
          <p:cxnSp>
            <p:nvCxnSpPr>
              <p:cNvPr id="380" name="Straight Connector 379"/>
              <p:cNvCxnSpPr/>
              <p:nvPr/>
            </p:nvCxnSpPr>
            <p:spPr>
              <a:xfrm>
                <a:off x="4851015" y="2983456"/>
                <a:ext cx="310071" cy="0"/>
              </a:xfrm>
              <a:prstGeom prst="line">
                <a:avLst/>
              </a:prstGeom>
              <a:noFill/>
              <a:ln w="28575" cap="flat" cmpd="sng" algn="ctr">
                <a:solidFill>
                  <a:srgbClr val="0078D7"/>
                </a:solidFill>
                <a:prstDash val="solid"/>
                <a:headEnd type="none"/>
                <a:tailEnd type="none"/>
              </a:ln>
              <a:effectLst/>
            </p:spPr>
          </p:cxnSp>
          <p:cxnSp>
            <p:nvCxnSpPr>
              <p:cNvPr id="381" name="Straight Connector 380"/>
              <p:cNvCxnSpPr/>
              <p:nvPr/>
            </p:nvCxnSpPr>
            <p:spPr>
              <a:xfrm>
                <a:off x="4851015" y="2879896"/>
                <a:ext cx="187675" cy="0"/>
              </a:xfrm>
              <a:prstGeom prst="line">
                <a:avLst/>
              </a:prstGeom>
              <a:noFill/>
              <a:ln w="28575" cap="flat" cmpd="sng" algn="ctr">
                <a:solidFill>
                  <a:srgbClr val="0078D7"/>
                </a:solidFill>
                <a:prstDash val="solid"/>
                <a:headEnd type="none"/>
                <a:tailEnd type="none"/>
              </a:ln>
              <a:effectLst/>
            </p:spPr>
          </p:cxnSp>
          <p:cxnSp>
            <p:nvCxnSpPr>
              <p:cNvPr id="382" name="Straight Connector 381"/>
              <p:cNvCxnSpPr/>
              <p:nvPr/>
            </p:nvCxnSpPr>
            <p:spPr>
              <a:xfrm>
                <a:off x="4851015" y="2776336"/>
                <a:ext cx="250232" cy="0"/>
              </a:xfrm>
              <a:prstGeom prst="line">
                <a:avLst/>
              </a:prstGeom>
              <a:noFill/>
              <a:ln w="28575" cap="flat" cmpd="sng" algn="ctr">
                <a:solidFill>
                  <a:srgbClr val="0078D7"/>
                </a:solidFill>
                <a:prstDash val="solid"/>
                <a:headEnd type="none"/>
                <a:tailEnd type="none"/>
              </a:ln>
              <a:effectLst/>
            </p:spPr>
          </p:cxnSp>
          <p:cxnSp>
            <p:nvCxnSpPr>
              <p:cNvPr id="383" name="Straight Connector 382"/>
              <p:cNvCxnSpPr/>
              <p:nvPr/>
            </p:nvCxnSpPr>
            <p:spPr>
              <a:xfrm>
                <a:off x="4851015" y="2672776"/>
                <a:ext cx="310071" cy="0"/>
              </a:xfrm>
              <a:prstGeom prst="line">
                <a:avLst/>
              </a:prstGeom>
              <a:noFill/>
              <a:ln w="28575" cap="flat" cmpd="sng" algn="ctr">
                <a:solidFill>
                  <a:srgbClr val="0078D7"/>
                </a:solidFill>
                <a:prstDash val="solid"/>
                <a:headEnd type="none"/>
                <a:tailEnd type="none"/>
              </a:ln>
              <a:effectLst/>
            </p:spPr>
          </p:cxnSp>
          <p:pic>
            <p:nvPicPr>
              <p:cNvPr id="384" name="Picture 383"/>
              <p:cNvPicPr>
                <a:picLocks noChangeAspect="1"/>
              </p:cNvPicPr>
              <p:nvPr/>
            </p:nvPicPr>
            <p:blipFill>
              <a:blip r:embed="rId4"/>
              <a:stretch>
                <a:fillRect/>
              </a:stretch>
            </p:blipFill>
            <p:spPr>
              <a:xfrm>
                <a:off x="4719080" y="2629993"/>
                <a:ext cx="88238" cy="85565"/>
              </a:xfrm>
              <a:prstGeom prst="rect">
                <a:avLst/>
              </a:prstGeom>
            </p:spPr>
          </p:pic>
        </p:grpSp>
        <p:sp>
          <p:nvSpPr>
            <p:cNvPr id="326" name="Rounded Rectangle 325"/>
            <p:cNvSpPr/>
            <p:nvPr/>
          </p:nvSpPr>
          <p:spPr>
            <a:xfrm>
              <a:off x="6785571" y="2417872"/>
              <a:ext cx="2530957" cy="249857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27" name="Rounded Rectangle 326"/>
            <p:cNvSpPr/>
            <p:nvPr/>
          </p:nvSpPr>
          <p:spPr>
            <a:xfrm>
              <a:off x="6880352" y="4129917"/>
              <a:ext cx="2340459"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28" name="Rectangle 327"/>
            <p:cNvSpPr/>
            <p:nvPr/>
          </p:nvSpPr>
          <p:spPr bwMode="auto">
            <a:xfrm>
              <a:off x="7559288" y="4172725"/>
              <a:ext cx="1556477" cy="3715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Kernel</a:t>
              </a:r>
            </a:p>
          </p:txBody>
        </p:sp>
        <p:sp>
          <p:nvSpPr>
            <p:cNvPr id="329" name="Rectangle 328"/>
            <p:cNvSpPr/>
            <p:nvPr/>
          </p:nvSpPr>
          <p:spPr bwMode="auto">
            <a:xfrm>
              <a:off x="6880352" y="4659982"/>
              <a:ext cx="2337769"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tabLst>
                  <a:tab pos="63145" algn="l"/>
                </a:tabLst>
                <a:defRPr/>
              </a:pPr>
              <a:r>
                <a:rPr kumimoji="0" lang="en-US" sz="1122" b="0" i="0" u="none" strike="noStrike" kern="0" cap="none" spc="0" normalizeH="0" baseline="0" noProof="0" dirty="0" err="1">
                  <a:ln>
                    <a:noFill/>
                  </a:ln>
                  <a:solidFill>
                    <a:srgbClr val="505050">
                      <a:lumMod val="60000"/>
                      <a:lumOff val="40000"/>
                    </a:srgbClr>
                  </a:solidFill>
                  <a:effectLst/>
                  <a:uLnTx/>
                  <a:uFillTx/>
                  <a:latin typeface="Segoe UI"/>
                  <a:ea typeface="Segoe UI" pitchFamily="34" charset="0"/>
                  <a:cs typeface="Segoe UI" pitchFamily="34" charset="0"/>
                </a:rPr>
                <a:t>SystemContainer</a:t>
              </a:r>
              <a:endParaRPr kumimoji="0" lang="en-US" sz="1122"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endParaRPr>
            </a:p>
          </p:txBody>
        </p:sp>
        <p:grpSp>
          <p:nvGrpSpPr>
            <p:cNvPr id="330" name="Group 329"/>
            <p:cNvGrpSpPr/>
            <p:nvPr/>
          </p:nvGrpSpPr>
          <p:grpSpPr>
            <a:xfrm>
              <a:off x="4300396" y="4923427"/>
              <a:ext cx="3835682" cy="632055"/>
              <a:chOff x="4274371" y="5085874"/>
              <a:chExt cx="3760814" cy="429060"/>
            </a:xfrm>
          </p:grpSpPr>
          <p:grpSp>
            <p:nvGrpSpPr>
              <p:cNvPr id="372" name="Group 371"/>
              <p:cNvGrpSpPr/>
              <p:nvPr/>
            </p:nvGrpSpPr>
            <p:grpSpPr>
              <a:xfrm>
                <a:off x="4274371" y="5085874"/>
                <a:ext cx="3760814" cy="274321"/>
                <a:chOff x="4274371" y="5085874"/>
                <a:chExt cx="3760814" cy="274321"/>
              </a:xfrm>
            </p:grpSpPr>
            <p:sp>
              <p:nvSpPr>
                <p:cNvPr id="374" name="Rectangle 373"/>
                <p:cNvSpPr/>
                <p:nvPr/>
              </p:nvSpPr>
              <p:spPr bwMode="auto">
                <a:xfrm>
                  <a:off x="4325198" y="5308264"/>
                  <a:ext cx="3657600" cy="51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5" name="Right Arrow 374"/>
                <p:cNvSpPr/>
                <p:nvPr/>
              </p:nvSpPr>
              <p:spPr>
                <a:xfrm rot="16200000">
                  <a:off x="4212631" y="5147614"/>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76" name="Right Arrow 375"/>
                <p:cNvSpPr/>
                <p:nvPr/>
              </p:nvSpPr>
              <p:spPr>
                <a:xfrm rot="16200000">
                  <a:off x="7822606" y="5147615"/>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373" name="Rectangle 372"/>
              <p:cNvSpPr/>
              <p:nvPr/>
            </p:nvSpPr>
            <p:spPr bwMode="auto">
              <a:xfrm>
                <a:off x="6123103" y="5316900"/>
                <a:ext cx="63352" cy="198034"/>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1" name="Group 330"/>
            <p:cNvGrpSpPr/>
            <p:nvPr/>
          </p:nvGrpSpPr>
          <p:grpSpPr>
            <a:xfrm>
              <a:off x="7045993" y="4234852"/>
              <a:ext cx="247330" cy="247330"/>
              <a:chOff x="4689142" y="4402014"/>
              <a:chExt cx="517565" cy="517563"/>
            </a:xfrm>
          </p:grpSpPr>
          <p:sp>
            <p:nvSpPr>
              <p:cNvPr id="363" name="Oval 362"/>
              <p:cNvSpPr/>
              <p:nvPr/>
            </p:nvSpPr>
            <p:spPr bwMode="auto">
              <a:xfrm>
                <a:off x="4888030" y="4402014"/>
                <a:ext cx="119786" cy="517563"/>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Oval 363"/>
              <p:cNvSpPr/>
              <p:nvPr/>
            </p:nvSpPr>
            <p:spPr bwMode="auto">
              <a:xfrm rot="2700000">
                <a:off x="4891503" y="4421815"/>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Oval 364"/>
              <p:cNvSpPr/>
              <p:nvPr/>
            </p:nvSpPr>
            <p:spPr bwMode="auto">
              <a:xfrm rot="5400000">
                <a:off x="4888032" y="4402013"/>
                <a:ext cx="119786" cy="517565"/>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Oval 365"/>
              <p:cNvSpPr/>
              <p:nvPr/>
            </p:nvSpPr>
            <p:spPr bwMode="auto">
              <a:xfrm rot="18900000" flipH="1">
                <a:off x="4891505" y="4421816"/>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p:cNvSpPr/>
              <p:nvPr/>
            </p:nvSpPr>
            <p:spPr bwMode="auto">
              <a:xfrm>
                <a:off x="4908293" y="4623868"/>
                <a:ext cx="76505" cy="74998"/>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Oval 367"/>
              <p:cNvSpPr/>
              <p:nvPr/>
            </p:nvSpPr>
            <p:spPr bwMode="auto">
              <a:xfrm flipH="1">
                <a:off x="5073274" y="447664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9" name="Oval 368"/>
              <p:cNvSpPr/>
              <p:nvPr/>
            </p:nvSpPr>
            <p:spPr bwMode="auto">
              <a:xfrm flipH="1">
                <a:off x="5104157" y="4692828"/>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Oval 369"/>
              <p:cNvSpPr/>
              <p:nvPr/>
            </p:nvSpPr>
            <p:spPr bwMode="auto">
              <a:xfrm flipH="1">
                <a:off x="4893675" y="4843812"/>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1" name="Oval 370"/>
              <p:cNvSpPr/>
              <p:nvPr/>
            </p:nvSpPr>
            <p:spPr bwMode="auto">
              <a:xfrm flipH="1">
                <a:off x="4775940" y="453848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2" name="Rounded Rectangle 331"/>
            <p:cNvSpPr/>
            <p:nvPr/>
          </p:nvSpPr>
          <p:spPr>
            <a:xfrm>
              <a:off x="6880355" y="2505005"/>
              <a:ext cx="726765" cy="1564054"/>
            </a:xfrm>
            <a:prstGeom prst="roundRect">
              <a:avLst>
                <a:gd name="adj" fmla="val 3090"/>
              </a:avLst>
            </a:prstGeom>
            <a:solidFill>
              <a:srgbClr val="FFFFFF"/>
            </a:solidFill>
            <a:ln w="28575" cap="flat" cmpd="sng" algn="ctr">
              <a:solidFill>
                <a:srgbClr val="0078D7"/>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33" name="Rounded Rectangle 332"/>
            <p:cNvSpPr/>
            <p:nvPr/>
          </p:nvSpPr>
          <p:spPr>
            <a:xfrm>
              <a:off x="7685850" y="2505005"/>
              <a:ext cx="726765" cy="156405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34" name="Rounded Rectangle 333"/>
            <p:cNvSpPr/>
            <p:nvPr/>
          </p:nvSpPr>
          <p:spPr>
            <a:xfrm>
              <a:off x="8491356" y="2505005"/>
              <a:ext cx="726765" cy="156405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35" name="Rectangle 334"/>
            <p:cNvSpPr/>
            <p:nvPr/>
          </p:nvSpPr>
          <p:spPr bwMode="auto">
            <a:xfrm rot="16200000">
              <a:off x="6763085" y="2670135"/>
              <a:ext cx="974668" cy="7140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DEVICE GUARD</a:t>
              </a:r>
            </a:p>
          </p:txBody>
        </p:sp>
        <p:sp>
          <p:nvSpPr>
            <p:cNvPr id="336" name="Rectangle 335"/>
            <p:cNvSpPr/>
            <p:nvPr/>
          </p:nvSpPr>
          <p:spPr bwMode="auto">
            <a:xfrm rot="16200000">
              <a:off x="7558417"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err="1">
                  <a:ln>
                    <a:noFill/>
                  </a:ln>
                  <a:solidFill>
                    <a:srgbClr val="505050">
                      <a:lumMod val="60000"/>
                      <a:lumOff val="40000"/>
                    </a:srgbClr>
                  </a:solidFill>
                  <a:effectLst/>
                  <a:uLnTx/>
                  <a:uFillTx/>
                  <a:latin typeface="Segoe UI"/>
                  <a:ea typeface="Segoe UI" pitchFamily="34" charset="0"/>
                  <a:cs typeface="Segoe UI" pitchFamily="34" charset="0"/>
                </a:rPr>
                <a:t>Trustlet</a:t>
              </a: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 #2</a:t>
              </a:r>
            </a:p>
          </p:txBody>
        </p:sp>
        <p:sp>
          <p:nvSpPr>
            <p:cNvPr id="337" name="Rectangle 336"/>
            <p:cNvSpPr/>
            <p:nvPr/>
          </p:nvSpPr>
          <p:spPr bwMode="auto">
            <a:xfrm rot="16200000">
              <a:off x="8363462"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err="1">
                  <a:ln>
                    <a:noFill/>
                  </a:ln>
                  <a:solidFill>
                    <a:srgbClr val="505050">
                      <a:lumMod val="60000"/>
                      <a:lumOff val="40000"/>
                    </a:srgbClr>
                  </a:solidFill>
                  <a:effectLst/>
                  <a:uLnTx/>
                  <a:uFillTx/>
                  <a:latin typeface="Segoe UI"/>
                  <a:ea typeface="Segoe UI" pitchFamily="34" charset="0"/>
                  <a:cs typeface="Segoe UI" pitchFamily="34" charset="0"/>
                </a:rPr>
                <a:t>Trustlet</a:t>
              </a: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 #3</a:t>
              </a:r>
            </a:p>
          </p:txBody>
        </p:sp>
        <p:grpSp>
          <p:nvGrpSpPr>
            <p:cNvPr id="338" name="Group 337"/>
            <p:cNvGrpSpPr/>
            <p:nvPr/>
          </p:nvGrpSpPr>
          <p:grpSpPr>
            <a:xfrm>
              <a:off x="7144138" y="3673840"/>
              <a:ext cx="1792460" cy="232502"/>
              <a:chOff x="7003827" y="3586804"/>
              <a:chExt cx="1757473" cy="227964"/>
            </a:xfrm>
          </p:grpSpPr>
          <p:sp>
            <p:nvSpPr>
              <p:cNvPr id="353" name="Freeform 79"/>
              <p:cNvSpPr>
                <a:spLocks/>
              </p:cNvSpPr>
              <p:nvPr/>
            </p:nvSpPr>
            <p:spPr bwMode="auto">
              <a:xfrm>
                <a:off x="7003827"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4" name="Freeform 80"/>
              <p:cNvSpPr>
                <a:spLocks/>
              </p:cNvSpPr>
              <p:nvPr/>
            </p:nvSpPr>
            <p:spPr bwMode="auto">
              <a:xfrm>
                <a:off x="7026762"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5" name="Freeform 81"/>
              <p:cNvSpPr>
                <a:spLocks/>
              </p:cNvSpPr>
              <p:nvPr/>
            </p:nvSpPr>
            <p:spPr bwMode="auto">
              <a:xfrm>
                <a:off x="7055733"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6" name="Freeform 79"/>
              <p:cNvSpPr>
                <a:spLocks/>
              </p:cNvSpPr>
              <p:nvPr/>
            </p:nvSpPr>
            <p:spPr bwMode="auto">
              <a:xfrm>
                <a:off x="7792020"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7" name="Freeform 80"/>
              <p:cNvSpPr>
                <a:spLocks/>
              </p:cNvSpPr>
              <p:nvPr/>
            </p:nvSpPr>
            <p:spPr bwMode="auto">
              <a:xfrm>
                <a:off x="7814955"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8" name="Freeform 81"/>
              <p:cNvSpPr>
                <a:spLocks/>
              </p:cNvSpPr>
              <p:nvPr/>
            </p:nvSpPr>
            <p:spPr bwMode="auto">
              <a:xfrm>
                <a:off x="7843926"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359" name="Group 358"/>
              <p:cNvGrpSpPr/>
              <p:nvPr/>
            </p:nvGrpSpPr>
            <p:grpSpPr>
              <a:xfrm>
                <a:off x="8577833" y="3586804"/>
                <a:ext cx="183467" cy="216057"/>
                <a:chOff x="1746244" y="6292858"/>
                <a:chExt cx="241299" cy="284163"/>
              </a:xfrm>
            </p:grpSpPr>
            <p:sp>
              <p:nvSpPr>
                <p:cNvPr id="360" name="Freeform 79"/>
                <p:cNvSpPr>
                  <a:spLocks/>
                </p:cNvSpPr>
                <p:nvPr/>
              </p:nvSpPr>
              <p:spPr bwMode="auto">
                <a:xfrm>
                  <a:off x="1746244" y="6292858"/>
                  <a:ext cx="241299"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1" name="Freeform 80"/>
                <p:cNvSpPr>
                  <a:spLocks/>
                </p:cNvSpPr>
                <p:nvPr/>
              </p:nvSpPr>
              <p:spPr bwMode="auto">
                <a:xfrm>
                  <a:off x="1776409" y="6321442"/>
                  <a:ext cx="153987"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2" name="Freeform 81"/>
                <p:cNvSpPr>
                  <a:spLocks/>
                </p:cNvSpPr>
                <p:nvPr/>
              </p:nvSpPr>
              <p:spPr bwMode="auto">
                <a:xfrm>
                  <a:off x="1814512" y="6351588"/>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339" name="Group 338"/>
            <p:cNvGrpSpPr/>
            <p:nvPr/>
          </p:nvGrpSpPr>
          <p:grpSpPr>
            <a:xfrm>
              <a:off x="6144638" y="3772236"/>
              <a:ext cx="594302" cy="317526"/>
              <a:chOff x="3723971" y="2509717"/>
              <a:chExt cx="981744" cy="322495"/>
            </a:xfrm>
            <a:solidFill>
              <a:srgbClr val="969696"/>
            </a:solidFill>
          </p:grpSpPr>
          <p:sp>
            <p:nvSpPr>
              <p:cNvPr id="351" name="Right Arrow 350"/>
              <p:cNvSpPr/>
              <p:nvPr/>
            </p:nvSpPr>
            <p:spPr>
              <a:xfrm>
                <a:off x="3723971" y="250971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BFBFBF"/>
                  </a:solidFill>
                  <a:effectLst/>
                  <a:uLnTx/>
                  <a:uFillTx/>
                  <a:latin typeface="Segoe UI"/>
                  <a:ea typeface="+mn-ea"/>
                  <a:cs typeface="+mn-cs"/>
                </a:endParaRPr>
              </a:p>
            </p:txBody>
          </p:sp>
          <p:sp>
            <p:nvSpPr>
              <p:cNvPr id="352" name="Right Arrow 351"/>
              <p:cNvSpPr/>
              <p:nvPr/>
            </p:nvSpPr>
            <p:spPr>
              <a:xfrm rot="10800000">
                <a:off x="3723971" y="266630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BFBFBF"/>
                  </a:solidFill>
                  <a:effectLst/>
                  <a:uLnTx/>
                  <a:uFillTx/>
                  <a:latin typeface="Segoe UI"/>
                  <a:ea typeface="+mn-ea"/>
                  <a:cs typeface="+mn-cs"/>
                </a:endParaRPr>
              </a:p>
            </p:txBody>
          </p:sp>
        </p:grpSp>
        <p:sp>
          <p:nvSpPr>
            <p:cNvPr id="340" name="Rounded Rectangle 339"/>
            <p:cNvSpPr/>
            <p:nvPr/>
          </p:nvSpPr>
          <p:spPr>
            <a:xfrm flipH="1" flipV="1">
              <a:off x="4842647" y="5569271"/>
              <a:ext cx="2782267" cy="1142439"/>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41" name="Rectangle 340"/>
            <p:cNvSpPr/>
            <p:nvPr/>
          </p:nvSpPr>
          <p:spPr bwMode="auto">
            <a:xfrm>
              <a:off x="4918125" y="6617802"/>
              <a:ext cx="681615" cy="192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8287" marR="0" lvl="0" indent="0" defTabSz="932293" eaLnBrk="1" fontAlgn="base" latinLnBrk="0" hangingPunct="1">
                <a:lnSpc>
                  <a:spcPct val="90000"/>
                </a:lnSpc>
                <a:spcBef>
                  <a:spcPct val="0"/>
                </a:spcBef>
                <a:spcAft>
                  <a:spcPct val="0"/>
                </a:spcAft>
                <a:buClrTx/>
                <a:buSzTx/>
                <a:buFontTx/>
                <a:buNone/>
                <a:tabLst>
                  <a:tab pos="63145" algn="l"/>
                </a:tabLst>
                <a:defRPr/>
              </a:pPr>
              <a:r>
                <a:rPr kumimoji="0" lang="en-US" sz="91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Hypervisor</a:t>
              </a:r>
            </a:p>
          </p:txBody>
        </p:sp>
        <p:grpSp>
          <p:nvGrpSpPr>
            <p:cNvPr id="342" name="Group 341"/>
            <p:cNvGrpSpPr/>
            <p:nvPr/>
          </p:nvGrpSpPr>
          <p:grpSpPr>
            <a:xfrm>
              <a:off x="5853797" y="5717572"/>
              <a:ext cx="728882" cy="540077"/>
              <a:chOff x="6611938" y="6832601"/>
              <a:chExt cx="263525" cy="195263"/>
            </a:xfrm>
          </p:grpSpPr>
          <p:sp>
            <p:nvSpPr>
              <p:cNvPr id="347" name="Freeform 8"/>
              <p:cNvSpPr>
                <a:spLocks/>
              </p:cNvSpPr>
              <p:nvPr/>
            </p:nvSpPr>
            <p:spPr bwMode="auto">
              <a:xfrm>
                <a:off x="6691313"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8" name="Line 54"/>
              <p:cNvSpPr>
                <a:spLocks noChangeShapeType="1"/>
              </p:cNvSpPr>
              <p:nvPr/>
            </p:nvSpPr>
            <p:spPr bwMode="auto">
              <a:xfrm>
                <a:off x="6653213"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9" name="Rectangle 56"/>
              <p:cNvSpPr>
                <a:spLocks noChangeArrowheads="1"/>
              </p:cNvSpPr>
              <p:nvPr/>
            </p:nvSpPr>
            <p:spPr bwMode="auto">
              <a:xfrm>
                <a:off x="6645276"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0" name="Freeform 57"/>
              <p:cNvSpPr>
                <a:spLocks/>
              </p:cNvSpPr>
              <p:nvPr/>
            </p:nvSpPr>
            <p:spPr bwMode="auto">
              <a:xfrm>
                <a:off x="6611938"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43" name="Rectangle 342"/>
            <p:cNvSpPr/>
            <p:nvPr/>
          </p:nvSpPr>
          <p:spPr bwMode="auto">
            <a:xfrm>
              <a:off x="5596503" y="6312352"/>
              <a:ext cx="1243471" cy="2615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Device Hardware</a:t>
              </a:r>
            </a:p>
          </p:txBody>
        </p:sp>
        <p:sp>
          <p:nvSpPr>
            <p:cNvPr id="344" name="Rectangle 343"/>
            <p:cNvSpPr/>
            <p:nvPr/>
          </p:nvSpPr>
          <p:spPr bwMode="auto">
            <a:xfrm>
              <a:off x="3286996" y="4659982"/>
              <a:ext cx="2199966"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tabLst>
                  <a:tab pos="63145" algn="l"/>
                </a:tabLst>
                <a:defRPr/>
              </a:pPr>
              <a:r>
                <a:rPr lang="en-US" sz="1122" kern="0" dirty="0">
                  <a:solidFill>
                    <a:srgbClr val="505050">
                      <a:lumMod val="60000"/>
                      <a:lumOff val="40000"/>
                    </a:srgbClr>
                  </a:solidFill>
                  <a:latin typeface="Segoe UI"/>
                  <a:ea typeface="Segoe UI" pitchFamily="34" charset="0"/>
                  <a:cs typeface="Segoe UI" pitchFamily="34" charset="0"/>
                </a:rPr>
                <a:t>Windows Operating System</a:t>
              </a:r>
            </a:p>
          </p:txBody>
        </p:sp>
        <p:sp>
          <p:nvSpPr>
            <p:cNvPr id="345" name="Rectangle 344"/>
            <p:cNvSpPr/>
            <p:nvPr/>
          </p:nvSpPr>
          <p:spPr bwMode="auto">
            <a:xfrm>
              <a:off x="6291837" y="5338609"/>
              <a:ext cx="1790811"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defRPr/>
              </a:pPr>
              <a:r>
                <a:rPr lang="en-US" sz="1122" kern="0" dirty="0">
                  <a:solidFill>
                    <a:srgbClr val="505050">
                      <a:lumMod val="60000"/>
                      <a:lumOff val="40000"/>
                    </a:srgbClr>
                  </a:solidFill>
                  <a:latin typeface="Segoe UI"/>
                  <a:ea typeface="Segoe UI" pitchFamily="34" charset="0"/>
                  <a:cs typeface="Segoe UI" pitchFamily="34" charset="0"/>
                </a:rPr>
                <a:t>Hyper-V</a:t>
              </a:r>
            </a:p>
          </p:txBody>
        </p:sp>
        <p:sp>
          <p:nvSpPr>
            <p:cNvPr id="346" name="Rectangle 345"/>
            <p:cNvSpPr/>
            <p:nvPr/>
          </p:nvSpPr>
          <p:spPr bwMode="auto">
            <a:xfrm>
              <a:off x="4358245" y="5338609"/>
              <a:ext cx="1786392"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defRPr/>
              </a:pPr>
              <a:r>
                <a:rPr lang="en-US" sz="1122" kern="0" dirty="0">
                  <a:solidFill>
                    <a:srgbClr val="505050">
                      <a:lumMod val="60000"/>
                      <a:lumOff val="40000"/>
                    </a:srgbClr>
                  </a:solidFill>
                  <a:latin typeface="Segoe UI"/>
                  <a:ea typeface="Segoe UI" pitchFamily="34" charset="0"/>
                  <a:cs typeface="Segoe UI" pitchFamily="34" charset="0"/>
                </a:rPr>
                <a:t>Hyper-V</a:t>
              </a:r>
            </a:p>
          </p:txBody>
        </p:sp>
      </p:grpSp>
    </p:spTree>
    <p:extLst>
      <p:ext uri="{BB962C8B-B14F-4D97-AF65-F5344CB8AC3E}">
        <p14:creationId xmlns:p14="http://schemas.microsoft.com/office/powerpoint/2010/main" val="35379668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6295954" y="4148444"/>
            <a:ext cx="4322208" cy="1714256"/>
          </a:xfrm>
          <a:prstGeom prst="roundRect">
            <a:avLst/>
          </a:prstGeom>
          <a:solidFill>
            <a:schemeClr val="tx1">
              <a:lumMod val="50000"/>
              <a:alpha val="41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35" fontAlgn="base">
              <a:spcBef>
                <a:spcPct val="0"/>
              </a:spcBef>
              <a:spcAft>
                <a:spcPct val="0"/>
              </a:spcAft>
              <a:defRPr/>
            </a:pPr>
            <a:endParaRPr lang="en-US" sz="1500" kern="0" dirty="0">
              <a:gradFill>
                <a:gsLst>
                  <a:gs pos="16814">
                    <a:srgbClr val="FFFFFF"/>
                  </a:gs>
                  <a:gs pos="46000">
                    <a:srgbClr val="FFFFFF"/>
                  </a:gs>
                </a:gsLst>
                <a:lin ang="5400000" scaled="0"/>
              </a:gradFill>
            </a:endParaRPr>
          </a:p>
        </p:txBody>
      </p:sp>
      <p:sp>
        <p:nvSpPr>
          <p:cNvPr id="2" name="Title 1"/>
          <p:cNvSpPr>
            <a:spLocks noGrp="1"/>
          </p:cNvSpPr>
          <p:nvPr>
            <p:ph type="title" idx="4294967295"/>
          </p:nvPr>
        </p:nvSpPr>
        <p:spPr>
          <a:xfrm>
            <a:off x="1964854" y="294677"/>
            <a:ext cx="8916400" cy="918032"/>
          </a:xfrm>
        </p:spPr>
        <p:txBody>
          <a:bodyPr/>
          <a:lstStyle/>
          <a:p>
            <a:r>
              <a:rPr lang="en-US" dirty="0"/>
              <a:t>Ensuring the Integrity of Windows</a:t>
            </a:r>
          </a:p>
        </p:txBody>
      </p:sp>
      <p:sp>
        <p:nvSpPr>
          <p:cNvPr id="3" name="Content Placeholder 2"/>
          <p:cNvSpPr>
            <a:spLocks noGrp="1"/>
          </p:cNvSpPr>
          <p:nvPr>
            <p:ph idx="4294967295"/>
          </p:nvPr>
        </p:nvSpPr>
        <p:spPr>
          <a:xfrm>
            <a:off x="1796467" y="1321187"/>
            <a:ext cx="8385335" cy="2439988"/>
          </a:xfrm>
          <a:prstGeom prst="rect">
            <a:avLst/>
          </a:prstGeom>
        </p:spPr>
        <p:txBody>
          <a:bodyPr>
            <a:noAutofit/>
          </a:bodyPr>
          <a:lstStyle/>
          <a:p>
            <a:pPr marL="428566" defTabSz="685646" fontAlgn="base">
              <a:spcBef>
                <a:spcPct val="0"/>
              </a:spcBef>
              <a:spcAft>
                <a:spcPts val="1350"/>
              </a:spcAft>
            </a:pPr>
            <a:r>
              <a:rPr lang="en-US" sz="2856" spc="-38" dirty="0">
                <a:ln w="3175">
                  <a:noFill/>
                </a:ln>
                <a:solidFill>
                  <a:schemeClr val="accent1">
                    <a:lumMod val="50000"/>
                  </a:schemeClr>
                </a:solidFill>
              </a:rPr>
              <a:t>Secure Boot</a:t>
            </a:r>
          </a:p>
          <a:p>
            <a:pPr marL="676180" lvl="2" indent="-342869" defTabSz="685646" fontAlgn="base">
              <a:spcBef>
                <a:spcPct val="0"/>
              </a:spcBef>
              <a:spcAft>
                <a:spcPts val="1350"/>
              </a:spcAft>
              <a:buFont typeface="Wingdings" panose="05000000000000000000" pitchFamily="2" charset="2"/>
              <a:buChar char="Ø"/>
            </a:pPr>
            <a:r>
              <a:rPr lang="en-US" sz="2040" spc="-38" dirty="0">
                <a:ln w="3175">
                  <a:noFill/>
                </a:ln>
                <a:solidFill>
                  <a:schemeClr val="accent1">
                    <a:lumMod val="50000"/>
                  </a:schemeClr>
                </a:solidFill>
              </a:rPr>
              <a:t>Includes Secure Firmware Updates and Platform Secure Boot</a:t>
            </a:r>
          </a:p>
          <a:p>
            <a:pPr marL="428566" defTabSz="685646" fontAlgn="base">
              <a:spcBef>
                <a:spcPct val="0"/>
              </a:spcBef>
              <a:spcAft>
                <a:spcPts val="1350"/>
              </a:spcAft>
            </a:pPr>
            <a:r>
              <a:rPr lang="en-US" sz="2856" spc="-38" dirty="0">
                <a:ln w="3175">
                  <a:noFill/>
                </a:ln>
                <a:solidFill>
                  <a:schemeClr val="accent1">
                    <a:lumMod val="50000"/>
                  </a:schemeClr>
                </a:solidFill>
              </a:rPr>
              <a:t>Kernel Mode Code Integrity (KMCI)</a:t>
            </a:r>
          </a:p>
          <a:p>
            <a:pPr marL="428566" defTabSz="685646" fontAlgn="base">
              <a:spcBef>
                <a:spcPct val="0"/>
              </a:spcBef>
              <a:spcAft>
                <a:spcPts val="1350"/>
              </a:spcAft>
            </a:pPr>
            <a:r>
              <a:rPr lang="en-US" sz="2856" spc="-38" dirty="0">
                <a:ln w="3175">
                  <a:noFill/>
                </a:ln>
                <a:solidFill>
                  <a:schemeClr val="accent1">
                    <a:lumMod val="50000"/>
                  </a:schemeClr>
                </a:solidFill>
              </a:rPr>
              <a:t>User Mode Code Integrity (UMCI)</a:t>
            </a:r>
          </a:p>
          <a:p>
            <a:pPr marL="428566" defTabSz="685646" fontAlgn="base">
              <a:spcBef>
                <a:spcPct val="0"/>
              </a:spcBef>
              <a:spcAft>
                <a:spcPts val="1350"/>
              </a:spcAft>
            </a:pPr>
            <a:r>
              <a:rPr lang="en-US" sz="2856" spc="-38" dirty="0">
                <a:ln w="3175">
                  <a:noFill/>
                </a:ln>
                <a:solidFill>
                  <a:schemeClr val="accent1">
                    <a:lumMod val="50000"/>
                  </a:schemeClr>
                </a:solidFill>
              </a:rPr>
              <a:t>AppLocker</a:t>
            </a:r>
          </a:p>
        </p:txBody>
      </p:sp>
      <p:sp>
        <p:nvSpPr>
          <p:cNvPr id="20" name="Rounded Rectangle 19"/>
          <p:cNvSpPr/>
          <p:nvPr/>
        </p:nvSpPr>
        <p:spPr bwMode="auto">
          <a:xfrm>
            <a:off x="6275378" y="4148444"/>
            <a:ext cx="4342784" cy="1714256"/>
          </a:xfrm>
          <a:prstGeom prst="roundRect">
            <a:avLst/>
          </a:prstGeom>
          <a:solidFill>
            <a:schemeClr val="lt1">
              <a:alpha val="0"/>
            </a:schemeClr>
          </a:solidFill>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9935" tIns="34968" rIns="34968" bIns="69935" numCol="1" spcCol="0" rtlCol="0" fromWordArt="0" anchor="t" anchorCtr="0" forceAA="0" compatLnSpc="1">
            <a:prstTxWarp prst="textNoShape">
              <a:avLst/>
            </a:prstTxWarp>
            <a:noAutofit/>
          </a:bodyPr>
          <a:lstStyle/>
          <a:p>
            <a:pPr algn="ctr" defTabSz="699155" fontAlgn="base">
              <a:spcBef>
                <a:spcPct val="0"/>
              </a:spcBef>
              <a:spcAft>
                <a:spcPct val="0"/>
              </a:spcAft>
              <a:defRPr/>
            </a:pPr>
            <a:endParaRPr lang="en-US" sz="1071" kern="0" spc="-39" dirty="0">
              <a:solidFill>
                <a:prstClr val="black"/>
              </a:solidFill>
              <a:ea typeface="Segoe UI" pitchFamily="34" charset="0"/>
              <a:cs typeface="Segoe UI" pitchFamily="34" charset="0"/>
            </a:endParaRPr>
          </a:p>
          <a:p>
            <a:pPr algn="ctr" defTabSz="699155" fontAlgn="base">
              <a:spcBef>
                <a:spcPct val="0"/>
              </a:spcBef>
              <a:spcAft>
                <a:spcPct val="0"/>
              </a:spcAft>
              <a:defRPr/>
            </a:pPr>
            <a:endParaRPr lang="en-US" sz="1071" kern="0" spc="-39" dirty="0">
              <a:solidFill>
                <a:prstClr val="black"/>
              </a:solidFill>
              <a:ea typeface="Segoe UI" pitchFamily="34" charset="0"/>
              <a:cs typeface="Segoe UI" pitchFamily="34" charset="0"/>
            </a:endParaRPr>
          </a:p>
          <a:p>
            <a:pPr algn="ctr" defTabSz="699155" fontAlgn="base">
              <a:spcBef>
                <a:spcPct val="0"/>
              </a:spcBef>
              <a:spcAft>
                <a:spcPct val="0"/>
              </a:spcAft>
              <a:defRPr/>
            </a:pPr>
            <a:endParaRPr lang="en-US" sz="1071" kern="0" spc="-39" dirty="0">
              <a:solidFill>
                <a:prstClr val="black"/>
              </a:solidFill>
              <a:ea typeface="Segoe UI" pitchFamily="34" charset="0"/>
              <a:cs typeface="Segoe UI" pitchFamily="34" charset="0"/>
            </a:endParaRPr>
          </a:p>
        </p:txBody>
      </p:sp>
      <p:sp>
        <p:nvSpPr>
          <p:cNvPr id="17" name="Rounded Rectangle 16"/>
          <p:cNvSpPr/>
          <p:nvPr/>
        </p:nvSpPr>
        <p:spPr bwMode="auto">
          <a:xfrm>
            <a:off x="1875453" y="4525818"/>
            <a:ext cx="2114250" cy="1142838"/>
          </a:xfrm>
          <a:prstGeom prst="roundRect">
            <a:avLst/>
          </a:prstGeom>
          <a:no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defTabSz="699291" fontAlgn="base">
              <a:spcBef>
                <a:spcPct val="0"/>
              </a:spcBef>
              <a:spcAft>
                <a:spcPct val="0"/>
              </a:spcAft>
              <a:defRPr/>
            </a:pPr>
            <a:endParaRPr lang="en-US" sz="1500" kern="0" dirty="0">
              <a:gradFill>
                <a:gsLst>
                  <a:gs pos="0">
                    <a:srgbClr val="FFFFFF"/>
                  </a:gs>
                  <a:gs pos="100000">
                    <a:srgbClr val="FFFFFF"/>
                  </a:gs>
                </a:gsLst>
                <a:lin ang="5400000" scaled="0"/>
              </a:gradFill>
            </a:endParaRPr>
          </a:p>
        </p:txBody>
      </p:sp>
      <p:graphicFrame>
        <p:nvGraphicFramePr>
          <p:cNvPr id="11" name="Diagram 10"/>
          <p:cNvGraphicFramePr/>
          <p:nvPr>
            <p:extLst/>
          </p:nvPr>
        </p:nvGraphicFramePr>
        <p:xfrm>
          <a:off x="1974895" y="3358984"/>
          <a:ext cx="7867630" cy="3615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ounded Rectangle 21"/>
          <p:cNvSpPr/>
          <p:nvPr/>
        </p:nvSpPr>
        <p:spPr bwMode="auto">
          <a:xfrm>
            <a:off x="4012197" y="4525818"/>
            <a:ext cx="1577480" cy="1142838"/>
          </a:xfrm>
          <a:prstGeom prst="roundRect">
            <a:avLst/>
          </a:prstGeom>
          <a:no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defTabSz="699291" fontAlgn="base">
              <a:spcBef>
                <a:spcPct val="0"/>
              </a:spcBef>
              <a:spcAft>
                <a:spcPct val="0"/>
              </a:spcAft>
              <a:defRPr/>
            </a:pPr>
            <a:endParaRPr lang="en-US" sz="1500" kern="0" dirty="0">
              <a:gradFill>
                <a:gsLst>
                  <a:gs pos="0">
                    <a:srgbClr val="FFFFFF"/>
                  </a:gs>
                  <a:gs pos="100000">
                    <a:srgbClr val="FFFFFF"/>
                  </a:gs>
                </a:gsLst>
                <a:lin ang="5400000" scaled="0"/>
              </a:gradFill>
            </a:endParaRPr>
          </a:p>
        </p:txBody>
      </p:sp>
      <p:sp>
        <p:nvSpPr>
          <p:cNvPr id="23" name="Rounded Rectangle 22"/>
          <p:cNvSpPr/>
          <p:nvPr/>
        </p:nvSpPr>
        <p:spPr bwMode="auto">
          <a:xfrm>
            <a:off x="5610603" y="4525818"/>
            <a:ext cx="2379033" cy="1142838"/>
          </a:xfrm>
          <a:prstGeom prst="roundRect">
            <a:avLst/>
          </a:prstGeom>
          <a:no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defTabSz="699291" fontAlgn="base">
              <a:spcBef>
                <a:spcPct val="0"/>
              </a:spcBef>
              <a:spcAft>
                <a:spcPct val="0"/>
              </a:spcAft>
              <a:defRPr/>
            </a:pPr>
            <a:endParaRPr lang="en-US" sz="1500" kern="0" dirty="0">
              <a:gradFill>
                <a:gsLst>
                  <a:gs pos="0">
                    <a:srgbClr val="FFFFFF"/>
                  </a:gs>
                  <a:gs pos="100000">
                    <a:srgbClr val="FFFFFF"/>
                  </a:gs>
                </a:gsLst>
                <a:lin ang="5400000" scaled="0"/>
              </a:gradFill>
            </a:endParaRPr>
          </a:p>
        </p:txBody>
      </p:sp>
      <p:sp>
        <p:nvSpPr>
          <p:cNvPr id="24" name="Rounded Rectangle 23"/>
          <p:cNvSpPr/>
          <p:nvPr/>
        </p:nvSpPr>
        <p:spPr bwMode="auto">
          <a:xfrm>
            <a:off x="8938807" y="4525818"/>
            <a:ext cx="953133" cy="1142838"/>
          </a:xfrm>
          <a:prstGeom prst="roundRect">
            <a:avLst/>
          </a:prstGeom>
          <a:noFill/>
          <a:ln w="31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defTabSz="699291" fontAlgn="base">
              <a:spcBef>
                <a:spcPct val="0"/>
              </a:spcBef>
              <a:spcAft>
                <a:spcPct val="0"/>
              </a:spcAft>
              <a:defRPr/>
            </a:pPr>
            <a:endParaRPr lang="en-US" sz="1500" kern="0" dirty="0">
              <a:gradFill>
                <a:gsLst>
                  <a:gs pos="0">
                    <a:srgbClr val="FFFFFF"/>
                  </a:gs>
                  <a:gs pos="100000">
                    <a:srgbClr val="FFFFFF"/>
                  </a:gs>
                </a:gsLst>
                <a:lin ang="5400000" scaled="0"/>
              </a:gradFill>
            </a:endParaRPr>
          </a:p>
        </p:txBody>
      </p:sp>
      <p:sp>
        <p:nvSpPr>
          <p:cNvPr id="25" name="Rounded Rectangle 24"/>
          <p:cNvSpPr/>
          <p:nvPr/>
        </p:nvSpPr>
        <p:spPr bwMode="auto">
          <a:xfrm>
            <a:off x="7989636" y="4525818"/>
            <a:ext cx="914270" cy="1142838"/>
          </a:xfrm>
          <a:prstGeom prst="roundRect">
            <a:avLst/>
          </a:prstGeom>
          <a:no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defTabSz="699291" fontAlgn="base">
              <a:spcBef>
                <a:spcPct val="0"/>
              </a:spcBef>
              <a:spcAft>
                <a:spcPct val="0"/>
              </a:spcAft>
              <a:defRPr/>
            </a:pPr>
            <a:endParaRPr lang="en-US" sz="1500" kern="0" dirty="0">
              <a:gradFill>
                <a:gsLst>
                  <a:gs pos="0">
                    <a:srgbClr val="FFFFFF"/>
                  </a:gs>
                  <a:gs pos="100000">
                    <a:srgbClr val="FFFFFF"/>
                  </a:gs>
                </a:gsLst>
                <a:lin ang="5400000" scaled="0"/>
              </a:gradFill>
            </a:endParaRPr>
          </a:p>
        </p:txBody>
      </p:sp>
      <p:sp>
        <p:nvSpPr>
          <p:cNvPr id="26" name="TextBox 25"/>
          <p:cNvSpPr txBox="1"/>
          <p:nvPr/>
        </p:nvSpPr>
        <p:spPr>
          <a:xfrm>
            <a:off x="2056483" y="4525817"/>
            <a:ext cx="1752192" cy="387675"/>
          </a:xfrm>
          <a:prstGeom prst="rect">
            <a:avLst/>
          </a:prstGeom>
          <a:noFill/>
        </p:spPr>
        <p:txBody>
          <a:bodyPr wrap="square" lIns="137141" tIns="109712" rIns="137141" bIns="109712" rtlCol="0">
            <a:spAutoFit/>
          </a:bodyPr>
          <a:lstStyle/>
          <a:p>
            <a:pPr defTabSz="685738">
              <a:lnSpc>
                <a:spcPct val="90000"/>
              </a:lnSpc>
              <a:spcAft>
                <a:spcPts val="450"/>
              </a:spcAft>
              <a:defRPr/>
            </a:pPr>
            <a:r>
              <a:rPr lang="en-US" sz="1199" kern="0" dirty="0">
                <a:gradFill>
                  <a:gsLst>
                    <a:gs pos="2917">
                      <a:schemeClr val="tx1"/>
                    </a:gs>
                    <a:gs pos="30000">
                      <a:schemeClr val="tx1"/>
                    </a:gs>
                  </a:gsLst>
                  <a:lin ang="5400000" scaled="0"/>
                </a:gradFill>
              </a:rPr>
              <a:t>Platform Secure Boot</a:t>
            </a:r>
          </a:p>
        </p:txBody>
      </p:sp>
      <p:sp>
        <p:nvSpPr>
          <p:cNvPr id="27" name="TextBox 26"/>
          <p:cNvSpPr txBox="1"/>
          <p:nvPr/>
        </p:nvSpPr>
        <p:spPr>
          <a:xfrm>
            <a:off x="4109676" y="4525817"/>
            <a:ext cx="1752192" cy="387675"/>
          </a:xfrm>
          <a:prstGeom prst="rect">
            <a:avLst/>
          </a:prstGeom>
          <a:noFill/>
        </p:spPr>
        <p:txBody>
          <a:bodyPr wrap="square" lIns="137141" tIns="109712" rIns="137141" bIns="109712" rtlCol="0">
            <a:spAutoFit/>
          </a:bodyPr>
          <a:lstStyle/>
          <a:p>
            <a:pPr defTabSz="685738">
              <a:lnSpc>
                <a:spcPct val="90000"/>
              </a:lnSpc>
              <a:spcAft>
                <a:spcPts val="450"/>
              </a:spcAft>
              <a:defRPr/>
            </a:pPr>
            <a:r>
              <a:rPr lang="en-US" sz="1199" kern="0" dirty="0">
                <a:gradFill>
                  <a:gsLst>
                    <a:gs pos="2917">
                      <a:schemeClr val="tx1"/>
                    </a:gs>
                    <a:gs pos="30000">
                      <a:schemeClr val="tx1"/>
                    </a:gs>
                  </a:gsLst>
                  <a:lin ang="5400000" scaled="0"/>
                </a:gradFill>
              </a:rPr>
              <a:t>UEFI Secure Boot</a:t>
            </a:r>
          </a:p>
        </p:txBody>
      </p:sp>
      <p:sp>
        <p:nvSpPr>
          <p:cNvPr id="28" name="TextBox 27"/>
          <p:cNvSpPr txBox="1"/>
          <p:nvPr/>
        </p:nvSpPr>
        <p:spPr>
          <a:xfrm>
            <a:off x="6463999" y="4525880"/>
            <a:ext cx="1752192" cy="387675"/>
          </a:xfrm>
          <a:prstGeom prst="rect">
            <a:avLst/>
          </a:prstGeom>
          <a:noFill/>
        </p:spPr>
        <p:txBody>
          <a:bodyPr wrap="square" lIns="137141" tIns="109712" rIns="137141" bIns="109712" rtlCol="0">
            <a:spAutoFit/>
          </a:bodyPr>
          <a:lstStyle/>
          <a:p>
            <a:pPr defTabSz="685738">
              <a:lnSpc>
                <a:spcPct val="90000"/>
              </a:lnSpc>
              <a:spcAft>
                <a:spcPts val="450"/>
              </a:spcAft>
              <a:defRPr/>
            </a:pPr>
            <a:r>
              <a:rPr lang="en-US" sz="1199" kern="0" dirty="0">
                <a:gradFill>
                  <a:gsLst>
                    <a:gs pos="2917">
                      <a:schemeClr val="tx1"/>
                    </a:gs>
                    <a:gs pos="30000">
                      <a:schemeClr val="tx1"/>
                    </a:gs>
                  </a:gsLst>
                  <a:lin ang="5400000" scaled="0"/>
                </a:gradFill>
              </a:rPr>
              <a:t>KMCI</a:t>
            </a:r>
          </a:p>
        </p:txBody>
      </p:sp>
      <p:sp>
        <p:nvSpPr>
          <p:cNvPr id="29" name="TextBox 28"/>
          <p:cNvSpPr txBox="1"/>
          <p:nvPr/>
        </p:nvSpPr>
        <p:spPr>
          <a:xfrm>
            <a:off x="8938807" y="4525880"/>
            <a:ext cx="1752192" cy="387675"/>
          </a:xfrm>
          <a:prstGeom prst="rect">
            <a:avLst/>
          </a:prstGeom>
          <a:noFill/>
        </p:spPr>
        <p:txBody>
          <a:bodyPr wrap="square" lIns="137141" tIns="109712" rIns="137141" bIns="109712" rtlCol="0">
            <a:spAutoFit/>
          </a:bodyPr>
          <a:lstStyle/>
          <a:p>
            <a:pPr defTabSz="685738">
              <a:lnSpc>
                <a:spcPct val="90000"/>
              </a:lnSpc>
              <a:spcAft>
                <a:spcPts val="450"/>
              </a:spcAft>
              <a:defRPr/>
            </a:pPr>
            <a:r>
              <a:rPr lang="en-US" sz="1199" kern="0" dirty="0">
                <a:gradFill>
                  <a:gsLst>
                    <a:gs pos="2917">
                      <a:schemeClr val="tx1"/>
                    </a:gs>
                    <a:gs pos="30000">
                      <a:schemeClr val="tx1"/>
                    </a:gs>
                  </a:gsLst>
                  <a:lin ang="5400000" scaled="0"/>
                </a:gradFill>
              </a:rPr>
              <a:t>AppLocker</a:t>
            </a:r>
          </a:p>
        </p:txBody>
      </p:sp>
      <p:sp>
        <p:nvSpPr>
          <p:cNvPr id="30" name="TextBox 29"/>
          <p:cNvSpPr txBox="1"/>
          <p:nvPr/>
        </p:nvSpPr>
        <p:spPr>
          <a:xfrm>
            <a:off x="8150211" y="4525880"/>
            <a:ext cx="1752192" cy="387675"/>
          </a:xfrm>
          <a:prstGeom prst="rect">
            <a:avLst/>
          </a:prstGeom>
          <a:noFill/>
        </p:spPr>
        <p:txBody>
          <a:bodyPr wrap="square" lIns="137141" tIns="109712" rIns="137141" bIns="109712" rtlCol="0">
            <a:spAutoFit/>
          </a:bodyPr>
          <a:lstStyle/>
          <a:p>
            <a:pPr defTabSz="685738">
              <a:lnSpc>
                <a:spcPct val="90000"/>
              </a:lnSpc>
              <a:spcAft>
                <a:spcPts val="450"/>
              </a:spcAft>
              <a:defRPr/>
            </a:pPr>
            <a:r>
              <a:rPr lang="en-US" sz="1199" kern="0" dirty="0">
                <a:gradFill>
                  <a:gsLst>
                    <a:gs pos="2917">
                      <a:schemeClr val="tx1"/>
                    </a:gs>
                    <a:gs pos="30000">
                      <a:schemeClr val="tx1"/>
                    </a:gs>
                  </a:gsLst>
                  <a:lin ang="5400000" scaled="0"/>
                </a:gradFill>
              </a:rPr>
              <a:t>UMCI</a:t>
            </a:r>
          </a:p>
        </p:txBody>
      </p:sp>
      <p:sp>
        <p:nvSpPr>
          <p:cNvPr id="18" name="TextBox 17"/>
          <p:cNvSpPr txBox="1"/>
          <p:nvPr/>
        </p:nvSpPr>
        <p:spPr>
          <a:xfrm>
            <a:off x="6961082" y="4105378"/>
            <a:ext cx="3224995" cy="387675"/>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sz="1199" kern="0" dirty="0">
                <a:gradFill>
                  <a:gsLst>
                    <a:gs pos="2917">
                      <a:schemeClr val="tx1"/>
                    </a:gs>
                    <a:gs pos="30000">
                      <a:schemeClr val="tx1"/>
                    </a:gs>
                  </a:gsLst>
                  <a:lin ang="5400000" scaled="0"/>
                </a:gradFill>
              </a:rPr>
              <a:t>Device Guard’s c</a:t>
            </a:r>
            <a:r>
              <a:rPr lang="en-US" sz="1199" kern="0" dirty="0" err="1">
                <a:gradFill>
                  <a:gsLst>
                    <a:gs pos="2917">
                      <a:schemeClr val="tx1"/>
                    </a:gs>
                    <a:gs pos="30000">
                      <a:schemeClr val="tx1"/>
                    </a:gs>
                  </a:gsLst>
                  <a:lin ang="5400000" scaled="0"/>
                </a:gradFill>
              </a:rPr>
              <a:t>onfigurable</a:t>
            </a:r>
            <a:r>
              <a:rPr lang="en-US" sz="1199" kern="0" dirty="0">
                <a:gradFill>
                  <a:gsLst>
                    <a:gs pos="2917">
                      <a:schemeClr val="tx1"/>
                    </a:gs>
                    <a:gs pos="30000">
                      <a:schemeClr val="tx1"/>
                    </a:gs>
                  </a:gsLst>
                  <a:lin ang="5400000" scaled="0"/>
                </a:gradFill>
              </a:rPr>
              <a:t> code integrity</a:t>
            </a:r>
          </a:p>
        </p:txBody>
      </p:sp>
      <p:sp>
        <p:nvSpPr>
          <p:cNvPr id="4" name="Right Brace 3"/>
          <p:cNvSpPr/>
          <p:nvPr/>
        </p:nvSpPr>
        <p:spPr>
          <a:xfrm>
            <a:off x="7648798" y="2409225"/>
            <a:ext cx="340838" cy="1139199"/>
          </a:xfrm>
          <a:prstGeom prst="rightBrace">
            <a:avLst/>
          </a:prstGeom>
          <a:noFill/>
          <a:ln w="3492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38"/>
            <a:endParaRPr lang="en-US" sz="1350" kern="0">
              <a:solidFill>
                <a:sysClr val="windowText" lastClr="000000"/>
              </a:solidFill>
            </a:endParaRPr>
          </a:p>
        </p:txBody>
      </p:sp>
      <p:sp>
        <p:nvSpPr>
          <p:cNvPr id="19" name="TextBox 18"/>
          <p:cNvSpPr txBox="1"/>
          <p:nvPr/>
        </p:nvSpPr>
        <p:spPr>
          <a:xfrm>
            <a:off x="7814485" y="2642376"/>
            <a:ext cx="2952819" cy="710734"/>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sz="1500" kern="0" dirty="0">
                <a:gradFill>
                  <a:gsLst>
                    <a:gs pos="2917">
                      <a:schemeClr val="tx1"/>
                    </a:gs>
                    <a:gs pos="30000">
                      <a:schemeClr val="tx1"/>
                    </a:gs>
                  </a:gsLst>
                  <a:lin ang="5400000" scaled="0"/>
                </a:gradFill>
              </a:rPr>
              <a:t>Device Guard’s </a:t>
            </a:r>
          </a:p>
          <a:p>
            <a:pPr algn="ctr" defTabSz="685738">
              <a:lnSpc>
                <a:spcPct val="90000"/>
              </a:lnSpc>
              <a:spcAft>
                <a:spcPts val="450"/>
              </a:spcAft>
              <a:defRPr/>
            </a:pPr>
            <a:r>
              <a:rPr lang="en-US" sz="1500" kern="0" dirty="0">
                <a:gradFill>
                  <a:gsLst>
                    <a:gs pos="2917">
                      <a:schemeClr val="tx1"/>
                    </a:gs>
                    <a:gs pos="30000">
                      <a:schemeClr val="tx1"/>
                    </a:gs>
                  </a:gsLst>
                  <a:lin ang="5400000" scaled="0"/>
                </a:gradFill>
              </a:rPr>
              <a:t>configurable code integrity</a:t>
            </a:r>
          </a:p>
        </p:txBody>
      </p:sp>
    </p:spTree>
    <p:extLst>
      <p:ext uri="{BB962C8B-B14F-4D97-AF65-F5344CB8AC3E}">
        <p14:creationId xmlns:p14="http://schemas.microsoft.com/office/powerpoint/2010/main" val="28140113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t="-2000"/>
          <a:stretch/>
        </p:blipFill>
        <p:spPr>
          <a:xfrm flipH="1">
            <a:off x="475" y="-136187"/>
            <a:ext cx="12433837" cy="7133914"/>
          </a:xfrm>
          <a:prstGeom prst="rect">
            <a:avLst/>
          </a:prstGeom>
        </p:spPr>
      </p:pic>
      <p:sp>
        <p:nvSpPr>
          <p:cNvPr id="16" name="Rectangle 15"/>
          <p:cNvSpPr/>
          <p:nvPr/>
        </p:nvSpPr>
        <p:spPr bwMode="auto">
          <a:xfrm>
            <a:off x="-1" y="-1"/>
            <a:ext cx="12406313" cy="6994525"/>
          </a:xfrm>
          <a:prstGeom prst="rect">
            <a:avLst/>
          </a:prstGeom>
          <a:solidFill>
            <a:srgbClr val="0078D7">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974"/>
          <p:cNvSpPr txBox="1">
            <a:spLocks/>
          </p:cNvSpPr>
          <p:nvPr/>
        </p:nvSpPr>
        <p:spPr>
          <a:xfrm>
            <a:off x="2548377" y="4033838"/>
            <a:ext cx="7348466" cy="73737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defRPr/>
            </a:pPr>
            <a:r>
              <a:rPr kern="0" cap="all" spc="30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DERIVED CREDENTIALS &amp; ACCESS TOKENS</a:t>
            </a:r>
          </a:p>
        </p:txBody>
      </p:sp>
      <p:sp>
        <p:nvSpPr>
          <p:cNvPr id="18" name="Rectangle 17"/>
          <p:cNvSpPr/>
          <p:nvPr/>
        </p:nvSpPr>
        <p:spPr bwMode="auto">
          <a:xfrm flipV="1">
            <a:off x="0" y="3508006"/>
            <a:ext cx="12436475"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1842680" y="2188695"/>
            <a:ext cx="8754384" cy="1034129"/>
          </a:xfrm>
          <a:prstGeom prst="rect">
            <a:avLst/>
          </a:prstGeom>
          <a:noFill/>
        </p:spPr>
        <p:txBody>
          <a:bodyPr wrap="square" lIns="182880" tIns="146304" rIns="182880" bIns="146304" rtlCol="0">
            <a:spAutoFit/>
          </a:bodyPr>
          <a:lstStyle/>
          <a:p>
            <a:pPr algn="ctr">
              <a:lnSpc>
                <a:spcPct val="80000"/>
              </a:lnSpc>
            </a:pPr>
            <a:r>
              <a:rPr lang="en-US" sz="6000" spc="-300" dirty="0">
                <a:solidFill>
                  <a:srgbClr val="FFFFFF"/>
                </a:solidFill>
                <a:latin typeface="Segoe UI Light"/>
                <a:ea typeface="Segoe UI Black" panose="020B0A02040204020203" pitchFamily="34" charset="0"/>
                <a:cs typeface="Segoe UI" panose="020B0502040204020203" pitchFamily="34" charset="0"/>
              </a:rPr>
              <a:t>Windows 10 </a:t>
            </a:r>
          </a:p>
        </p:txBody>
      </p:sp>
    </p:spTree>
    <p:extLst>
      <p:ext uri="{BB962C8B-B14F-4D97-AF65-F5344CB8AC3E}">
        <p14:creationId xmlns:p14="http://schemas.microsoft.com/office/powerpoint/2010/main" val="2033033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500"/>
                                        <p:tgtEl>
                                          <p:spTgt spid="17"/>
                                        </p:tgtEl>
                                      </p:cBhvr>
                                    </p:animEffect>
                                    <p:anim calcmode="lin" valueType="num">
                                      <p:cBhvr>
                                        <p:cTn id="13" dur="1500" fill="hold"/>
                                        <p:tgtEl>
                                          <p:spTgt spid="17"/>
                                        </p:tgtEl>
                                        <p:attrNameLst>
                                          <p:attrName>ppt_x</p:attrName>
                                        </p:attrNameLst>
                                      </p:cBhvr>
                                      <p:tavLst>
                                        <p:tav tm="0">
                                          <p:val>
                                            <p:strVal val="#ppt_x"/>
                                          </p:val>
                                        </p:tav>
                                        <p:tav tm="100000">
                                          <p:val>
                                            <p:strVal val="#ppt_x"/>
                                          </p:val>
                                        </p:tav>
                                      </p:tavLst>
                                    </p:anim>
                                    <p:anim calcmode="lin" valueType="num">
                                      <p:cBhvr>
                                        <p:cTn id="14" dur="1500" fill="hold"/>
                                        <p:tgtEl>
                                          <p:spTgt spid="17"/>
                                        </p:tgtEl>
                                        <p:attrNameLst>
                                          <p:attrName>ppt_y</p:attrName>
                                        </p:attrNameLst>
                                      </p:cBhvr>
                                      <p:tavLst>
                                        <p:tav tm="0">
                                          <p:val>
                                            <p:strVal val="#ppt_y+.1"/>
                                          </p:val>
                                        </p:tav>
                                        <p:tav tm="100000">
                                          <p:val>
                                            <p:strVal val="#ppt_y"/>
                                          </p:val>
                                        </p:tav>
                                      </p:tavLst>
                                    </p:anim>
                                  </p:childTnLst>
                                </p:cTn>
                              </p:par>
                              <p:par>
                                <p:cTn id="15" presetID="10" presetClass="entr" presetSubtype="0" fill="hold" grpId="1"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7531" y="-4965"/>
            <a:ext cx="12443539" cy="6999490"/>
          </a:xfrm>
          <a:prstGeom prst="rect">
            <a:avLst/>
          </a:prstGeom>
          <a:noFill/>
          <a:ln>
            <a:noFill/>
          </a:ln>
        </p:spPr>
      </p:pic>
      <p:sp>
        <p:nvSpPr>
          <p:cNvPr id="17" name="Rectangle 16"/>
          <p:cNvSpPr/>
          <p:nvPr/>
        </p:nvSpPr>
        <p:spPr bwMode="auto">
          <a:xfrm>
            <a:off x="0" y="0"/>
            <a:ext cx="12451070" cy="6994525"/>
          </a:xfrm>
          <a:prstGeom prst="rect">
            <a:avLst/>
          </a:prstGeom>
          <a:solidFill>
            <a:srgbClr val="0078D7">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7530" y="2176463"/>
            <a:ext cx="12443539" cy="2760663"/>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9" name="Title 1"/>
          <p:cNvSpPr txBox="1">
            <a:spLocks/>
          </p:cNvSpPr>
          <p:nvPr/>
        </p:nvSpPr>
        <p:spPr>
          <a:xfrm>
            <a:off x="6641335" y="2823259"/>
            <a:ext cx="4898310" cy="1086067"/>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288925" indent="-288925" defTabSz="896266"/>
            <a:r>
              <a:rPr sz="3921" b="1" spc="300">
                <a:solidFill>
                  <a:srgbClr val="FFFFFF"/>
                </a:solidFill>
                <a:latin typeface="Segoe UI"/>
              </a:rPr>
              <a:t>“PASS THE HASH” ATTACKS</a:t>
            </a:r>
          </a:p>
        </p:txBody>
      </p:sp>
      <p:sp>
        <p:nvSpPr>
          <p:cNvPr id="20" name="Title 1"/>
          <p:cNvSpPr txBox="1">
            <a:spLocks/>
          </p:cNvSpPr>
          <p:nvPr/>
        </p:nvSpPr>
        <p:spPr>
          <a:xfrm>
            <a:off x="6916579" y="4253455"/>
            <a:ext cx="4347822" cy="325865"/>
          </a:xfrm>
          <a:prstGeom prst="rect">
            <a:avLst/>
          </a:prstGeom>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defTabSz="896266">
              <a:spcAft>
                <a:spcPts val="1176"/>
              </a:spcAft>
            </a:pPr>
            <a:r>
              <a:rPr sz="2353" spc="-98">
                <a:solidFill>
                  <a:srgbClr val="FFFFFF"/>
                </a:solidFill>
                <a:latin typeface="Segoe UI"/>
              </a:rPr>
              <a:t>Today’s security challenge</a:t>
            </a:r>
          </a:p>
        </p:txBody>
      </p:sp>
      <p:sp>
        <p:nvSpPr>
          <p:cNvPr id="21" name="TextBox 20"/>
          <p:cNvSpPr txBox="1"/>
          <p:nvPr/>
        </p:nvSpPr>
        <p:spPr>
          <a:xfrm rot="18684096">
            <a:off x="-1684382" y="1853136"/>
            <a:ext cx="10850292" cy="3026315"/>
          </a:xfrm>
          <a:prstGeom prst="rect">
            <a:avLst/>
          </a:prstGeom>
          <a:noFill/>
        </p:spPr>
        <p:txBody>
          <a:bodyPr wrap="square" lIns="179285" tIns="143428" rIns="179285" bIns="143428" rtlCol="0">
            <a:spAutoFit/>
          </a:bodyPr>
          <a:lstStyle/>
          <a:p>
            <a:pPr defTabSz="914367">
              <a:lnSpc>
                <a:spcPct val="90000"/>
              </a:lnSpc>
              <a:spcAft>
                <a:spcPts val="588"/>
              </a:spcAft>
            </a:pPr>
            <a:r>
              <a:rPr lang="en-US" sz="2745" dirty="0">
                <a:solidFill>
                  <a:srgbClr val="FFFFFF"/>
                </a:solidFill>
                <a:latin typeface="Consolas" panose="020B0609020204030204" pitchFamily="49" charset="0"/>
                <a:cs typeface="Consolas" panose="020B0609020204030204" pitchFamily="49" charset="0"/>
              </a:rPr>
              <a:t>101010101011011010000101101010101010001010011101010110101110010101001101010101011011010000101101010101010001010011101010110101110010101001101010101011011010000101101010101010001010011101010110101110010101001010101010110011101010110101110010101001101010101011011010000101101010101010001010011101010110101110010101001010101010</a:t>
            </a:r>
          </a:p>
          <a:p>
            <a:pPr defTabSz="914367">
              <a:lnSpc>
                <a:spcPct val="90000"/>
              </a:lnSpc>
              <a:spcAft>
                <a:spcPts val="588"/>
              </a:spcAft>
            </a:pPr>
            <a:endParaRPr lang="en-US" sz="2745" dirty="0">
              <a:solidFill>
                <a:srgbClr val="FFFF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563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flipH="1">
            <a:off x="0" y="1468936"/>
            <a:ext cx="12436157" cy="5525588"/>
          </a:xfrm>
          <a:prstGeom prst="rect">
            <a:avLst/>
          </a:prstGeom>
          <a:noFill/>
          <a:ln>
            <a:noFill/>
          </a:ln>
        </p:spPr>
      </p:pic>
      <p:sp>
        <p:nvSpPr>
          <p:cNvPr id="30" name="Rectangle 29"/>
          <p:cNvSpPr/>
          <p:nvPr/>
        </p:nvSpPr>
        <p:spPr bwMode="auto">
          <a:xfrm>
            <a:off x="2" y="-993"/>
            <a:ext cx="12436474" cy="6995517"/>
          </a:xfrm>
          <a:prstGeom prst="rect">
            <a:avLst/>
          </a:prstGeom>
          <a:solidFill>
            <a:srgbClr val="0078D7">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p:cNvSpPr/>
          <p:nvPr/>
        </p:nvSpPr>
        <p:spPr bwMode="auto">
          <a:xfrm>
            <a:off x="2" y="-319"/>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itle 974"/>
          <p:cNvSpPr txBox="1">
            <a:spLocks/>
          </p:cNvSpPr>
          <p:nvPr/>
        </p:nvSpPr>
        <p:spPr>
          <a:xfrm>
            <a:off x="634001" y="322175"/>
            <a:ext cx="11168476" cy="109712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Today’s security challenge:</a:t>
            </a:r>
            <a:b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br>
            <a:r>
              <a:rPr sz="3000" cap="all" spc="300">
                <a:solidFill>
                  <a:srgbClr val="0078D7"/>
                </a:solidFill>
                <a:latin typeface="Segoe UI Light" panose="020B0502040204020203" pitchFamily="34" charset="0"/>
                <a:cs typeface="Arial" panose="020B0604020202020204" pitchFamily="34" charset="0"/>
              </a:rPr>
              <a:t> </a:t>
            </a:r>
            <a:r>
              <a:rPr sz="2800" cap="all" spc="300">
                <a:solidFill>
                  <a:srgbClr val="0078D7"/>
                </a:solidFill>
                <a:latin typeface="Segoe UI Light" panose="020B0502040204020203" pitchFamily="34" charset="0"/>
                <a:cs typeface="Arial" panose="020B0604020202020204" pitchFamily="34" charset="0"/>
              </a:rPr>
              <a:t>Pass the hash Attacks</a:t>
            </a:r>
            <a:endPar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 name="Group 32"/>
          <p:cNvGrpSpPr/>
          <p:nvPr/>
        </p:nvGrpSpPr>
        <p:grpSpPr>
          <a:xfrm>
            <a:off x="4" y="1516700"/>
            <a:ext cx="6260241" cy="5477825"/>
            <a:chOff x="12897316" y="7815178"/>
            <a:chExt cx="12197969" cy="2273178"/>
          </a:xfrm>
        </p:grpSpPr>
        <p:sp>
          <p:nvSpPr>
            <p:cNvPr id="34" name="Rectangle 33"/>
            <p:cNvSpPr/>
            <p:nvPr/>
          </p:nvSpPr>
          <p:spPr bwMode="auto">
            <a:xfrm>
              <a:off x="12897316" y="7815338"/>
              <a:ext cx="12197969" cy="2271162"/>
            </a:xfrm>
            <a:prstGeom prst="rect">
              <a:avLst/>
            </a:prstGeom>
            <a:solidFill>
              <a:srgbClr val="0078D7">
                <a:alpha val="70000"/>
              </a:srgb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12904882" y="7815178"/>
              <a:ext cx="12190403" cy="2273178"/>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36" name="Rectangle 35"/>
          <p:cNvSpPr/>
          <p:nvPr/>
        </p:nvSpPr>
        <p:spPr bwMode="auto">
          <a:xfrm>
            <a:off x="2" y="1468936"/>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p:cNvSpPr txBox="1"/>
          <p:nvPr/>
        </p:nvSpPr>
        <p:spPr>
          <a:xfrm>
            <a:off x="269522" y="1729276"/>
            <a:ext cx="5990724" cy="4875181"/>
          </a:xfrm>
          <a:prstGeom prst="rect">
            <a:avLst/>
          </a:prstGeom>
          <a:noFill/>
        </p:spPr>
        <p:txBody>
          <a:bodyPr wrap="square" lIns="182880" tIns="146304" rIns="182880" bIns="146304" rtlCol="0">
            <a:spAutoFit/>
          </a:bodyPr>
          <a:lstStyle/>
          <a:p>
            <a:pPr>
              <a:lnSpc>
                <a:spcPct val="90000"/>
              </a:lnSpc>
              <a:spcAft>
                <a:spcPts val="2400"/>
              </a:spcAft>
            </a:pPr>
            <a:r>
              <a:rPr lang="en-US" sz="2400" spc="-20" dirty="0">
                <a:solidFill>
                  <a:srgbClr val="FFFFFF"/>
                </a:solidFill>
                <a:cs typeface="Segoe UI Semibold" panose="020B0702040204020203" pitchFamily="34" charset="0"/>
              </a:rPr>
              <a:t>Pass the hash attacks have gone from hypothetical to very real threats</a:t>
            </a:r>
          </a:p>
          <a:p>
            <a:pPr>
              <a:lnSpc>
                <a:spcPct val="90000"/>
              </a:lnSpc>
              <a:spcAft>
                <a:spcPts val="2400"/>
              </a:spcAft>
            </a:pPr>
            <a:r>
              <a:rPr lang="en-US" sz="2400" spc="-20" dirty="0">
                <a:solidFill>
                  <a:srgbClr val="FFFFFF"/>
                </a:solidFill>
                <a:cs typeface="Segoe UI Semibold" panose="020B0702040204020203" pitchFamily="34" charset="0"/>
              </a:rPr>
              <a:t>Enables an attacker to steal derived user credentials using common hacking tools like </a:t>
            </a:r>
            <a:r>
              <a:rPr lang="en-US" sz="2400" spc="-20" dirty="0" err="1">
                <a:solidFill>
                  <a:srgbClr val="FFFFFF"/>
                </a:solidFill>
                <a:cs typeface="Segoe UI Semibold" panose="020B0702040204020203" pitchFamily="34" charset="0"/>
              </a:rPr>
              <a:t>MimiKatz</a:t>
            </a:r>
            <a:endParaRPr lang="en-US" sz="2400" spc="-20" dirty="0">
              <a:solidFill>
                <a:srgbClr val="FFFFFF"/>
              </a:solidFill>
              <a:cs typeface="Segoe UI Semibold" panose="020B0702040204020203" pitchFamily="34" charset="0"/>
            </a:endParaRPr>
          </a:p>
          <a:p>
            <a:pPr>
              <a:lnSpc>
                <a:spcPct val="90000"/>
              </a:lnSpc>
              <a:spcAft>
                <a:spcPts val="2400"/>
              </a:spcAft>
            </a:pPr>
            <a:r>
              <a:rPr lang="en-US" sz="2400" spc="-20" dirty="0">
                <a:solidFill>
                  <a:srgbClr val="FFFFFF"/>
                </a:solidFill>
                <a:cs typeface="Segoe UI Semibold" panose="020B0702040204020203" pitchFamily="34" charset="0"/>
              </a:rPr>
              <a:t>Once obtained an attacker is often able to steal additional derived  user credentials and move laterally across network</a:t>
            </a:r>
          </a:p>
          <a:p>
            <a:pPr>
              <a:lnSpc>
                <a:spcPct val="90000"/>
              </a:lnSpc>
              <a:spcAft>
                <a:spcPts val="2400"/>
              </a:spcAft>
            </a:pPr>
            <a:r>
              <a:rPr lang="en-US" sz="2400" spc="-20" dirty="0">
                <a:solidFill>
                  <a:srgbClr val="FFFFFF"/>
                </a:solidFill>
                <a:cs typeface="Segoe UI Semibold" panose="020B0702040204020203" pitchFamily="34" charset="0"/>
              </a:rPr>
              <a:t>Enables an attacker to frequently persist even once detected as they can move from one identity to the next</a:t>
            </a:r>
          </a:p>
        </p:txBody>
      </p:sp>
    </p:spTree>
    <p:extLst>
      <p:ext uri="{BB962C8B-B14F-4D97-AF65-F5344CB8AC3E}">
        <p14:creationId xmlns:p14="http://schemas.microsoft.com/office/powerpoint/2010/main" val="4274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37">
                                            <p:txEl>
                                              <p:pRg st="0" end="0"/>
                                            </p:txEl>
                                          </p:spTgt>
                                        </p:tgtEl>
                                        <p:attrNameLst>
                                          <p:attrName>style.visibility</p:attrName>
                                        </p:attrNameLst>
                                      </p:cBhvr>
                                      <p:to>
                                        <p:strVal val="visible"/>
                                      </p:to>
                                    </p:set>
                                    <p:anim calcmode="lin" valueType="num">
                                      <p:cBhvr additive="base">
                                        <p:cTn id="7"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37">
                                            <p:txEl>
                                              <p:pRg st="1" end="1"/>
                                            </p:txEl>
                                          </p:spTgt>
                                        </p:tgtEl>
                                        <p:attrNameLst>
                                          <p:attrName>style.visibility</p:attrName>
                                        </p:attrNameLst>
                                      </p:cBhvr>
                                      <p:to>
                                        <p:strVal val="visible"/>
                                      </p:to>
                                    </p:set>
                                    <p:anim calcmode="lin" valueType="num">
                                      <p:cBhvr additive="base">
                                        <p:cTn id="11" dur="500" fill="hold"/>
                                        <p:tgtEl>
                                          <p:spTgt spid="3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750"/>
                                  </p:stCondLst>
                                  <p:childTnLst>
                                    <p:set>
                                      <p:cBhvr>
                                        <p:cTn id="14" dur="1" fill="hold">
                                          <p:stCondLst>
                                            <p:cond delay="0"/>
                                          </p:stCondLst>
                                        </p:cTn>
                                        <p:tgtEl>
                                          <p:spTgt spid="37">
                                            <p:txEl>
                                              <p:pRg st="2" end="2"/>
                                            </p:txEl>
                                          </p:spTgt>
                                        </p:tgtEl>
                                        <p:attrNameLst>
                                          <p:attrName>style.visibility</p:attrName>
                                        </p:attrNameLst>
                                      </p:cBhvr>
                                      <p:to>
                                        <p:strVal val="visible"/>
                                      </p:to>
                                    </p:set>
                                    <p:anim calcmode="lin" valueType="num">
                                      <p:cBhvr additive="base">
                                        <p:cTn id="15" dur="500" fill="hold"/>
                                        <p:tgtEl>
                                          <p:spTgt spid="3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7">
                                            <p:txEl>
                                              <p:pRg st="2" end="2"/>
                                            </p:txEl>
                                          </p:spTgt>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 presetClass="entr" presetSubtype="8" fill="hold" nodeType="afterEffect">
                                  <p:stCondLst>
                                    <p:cond delay="0"/>
                                  </p:stCondLst>
                                  <p:childTnLst>
                                    <p:set>
                                      <p:cBhvr>
                                        <p:cTn id="19" dur="1" fill="hold">
                                          <p:stCondLst>
                                            <p:cond delay="0"/>
                                          </p:stCondLst>
                                        </p:cTn>
                                        <p:tgtEl>
                                          <p:spTgt spid="37">
                                            <p:txEl>
                                              <p:pRg st="3" end="3"/>
                                            </p:txEl>
                                          </p:spTgt>
                                        </p:tgtEl>
                                        <p:attrNameLst>
                                          <p:attrName>style.visibility</p:attrName>
                                        </p:attrNameLst>
                                      </p:cBhvr>
                                      <p:to>
                                        <p:strVal val="visible"/>
                                      </p:to>
                                    </p:set>
                                    <p:anim calcmode="lin" valueType="num">
                                      <p:cBhvr additive="base">
                                        <p:cTn id="20" dur="500" fill="hold"/>
                                        <p:tgtEl>
                                          <p:spTgt spid="37">
                                            <p:txEl>
                                              <p:pRg st="3" end="3"/>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2" name="Group 351"/>
          <p:cNvGrpSpPr/>
          <p:nvPr/>
        </p:nvGrpSpPr>
        <p:grpSpPr>
          <a:xfrm>
            <a:off x="11285110" y="3657451"/>
            <a:ext cx="1269127" cy="3031759"/>
            <a:chOff x="9856468" y="2022463"/>
            <a:chExt cx="1294576" cy="3092552"/>
          </a:xfrm>
        </p:grpSpPr>
        <p:grpSp>
          <p:nvGrpSpPr>
            <p:cNvPr id="353" name="Group 352"/>
            <p:cNvGrpSpPr/>
            <p:nvPr/>
          </p:nvGrpSpPr>
          <p:grpSpPr>
            <a:xfrm>
              <a:off x="9856468" y="3563390"/>
              <a:ext cx="1294576" cy="1551625"/>
              <a:chOff x="6649496" y="3053628"/>
              <a:chExt cx="1294576" cy="1551625"/>
            </a:xfrm>
          </p:grpSpPr>
          <p:cxnSp>
            <p:nvCxnSpPr>
              <p:cNvPr id="381" name="Straight Connector 380"/>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386" name="Straight Connector 385"/>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387" name="Straight Connector 386"/>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388" name="Straight Connector 387"/>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nvGrpSpPr>
            <p:cNvPr id="354" name="Group 353"/>
            <p:cNvGrpSpPr/>
            <p:nvPr/>
          </p:nvGrpSpPr>
          <p:grpSpPr>
            <a:xfrm>
              <a:off x="9856468" y="3045063"/>
              <a:ext cx="1294576" cy="1551625"/>
              <a:chOff x="6649496" y="3053628"/>
              <a:chExt cx="1294576" cy="1551625"/>
            </a:xfrm>
          </p:grpSpPr>
          <p:cxnSp>
            <p:nvCxnSpPr>
              <p:cNvPr id="373" name="Straight Connector 372"/>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378" name="Straight Connector 377"/>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379" name="Straight Connector 378"/>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380" name="Straight Connector 379"/>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nvGrpSpPr>
            <p:cNvPr id="355" name="Group 354"/>
            <p:cNvGrpSpPr/>
            <p:nvPr/>
          </p:nvGrpSpPr>
          <p:grpSpPr>
            <a:xfrm>
              <a:off x="9856468" y="2534233"/>
              <a:ext cx="1294576" cy="1551625"/>
              <a:chOff x="6649496" y="3053628"/>
              <a:chExt cx="1294576" cy="1551625"/>
            </a:xfrm>
          </p:grpSpPr>
          <p:cxnSp>
            <p:nvCxnSpPr>
              <p:cNvPr id="365" name="Straight Connector 364"/>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370" name="Straight Connector 369"/>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371" name="Straight Connector 370"/>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372" name="Straight Connector 371"/>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nvGrpSpPr>
            <p:cNvPr id="356" name="Group 355"/>
            <p:cNvGrpSpPr/>
            <p:nvPr/>
          </p:nvGrpSpPr>
          <p:grpSpPr>
            <a:xfrm>
              <a:off x="9856468" y="2022463"/>
              <a:ext cx="1294576" cy="1551625"/>
              <a:chOff x="6649496" y="3053628"/>
              <a:chExt cx="1294576" cy="1551625"/>
            </a:xfrm>
          </p:grpSpPr>
          <p:cxnSp>
            <p:nvCxnSpPr>
              <p:cNvPr id="357" name="Straight Connector 356"/>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362" name="Straight Connector 361"/>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363" name="Straight Connector 362"/>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364" name="Straight Connector 363"/>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grpSp>
        <p:nvGrpSpPr>
          <p:cNvPr id="389" name="Group 388"/>
          <p:cNvGrpSpPr/>
          <p:nvPr/>
        </p:nvGrpSpPr>
        <p:grpSpPr>
          <a:xfrm>
            <a:off x="11285110" y="2157718"/>
            <a:ext cx="1269127" cy="3031759"/>
            <a:chOff x="9856468" y="2022463"/>
            <a:chExt cx="1294576" cy="3092552"/>
          </a:xfrm>
        </p:grpSpPr>
        <p:grpSp>
          <p:nvGrpSpPr>
            <p:cNvPr id="390" name="Group 389"/>
            <p:cNvGrpSpPr/>
            <p:nvPr/>
          </p:nvGrpSpPr>
          <p:grpSpPr>
            <a:xfrm>
              <a:off x="9856468" y="3563390"/>
              <a:ext cx="1294576" cy="1551625"/>
              <a:chOff x="6649496" y="3053628"/>
              <a:chExt cx="1294576" cy="1551625"/>
            </a:xfrm>
          </p:grpSpPr>
          <p:cxnSp>
            <p:nvCxnSpPr>
              <p:cNvPr id="419" name="Straight Connector 418"/>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420" name="Straight Connector 419"/>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421" name="Straight Connector 420"/>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426" name="Straight Connector 425"/>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nvGrpSpPr>
            <p:cNvPr id="392" name="Group 391"/>
            <p:cNvGrpSpPr/>
            <p:nvPr/>
          </p:nvGrpSpPr>
          <p:grpSpPr>
            <a:xfrm>
              <a:off x="9856468" y="3045063"/>
              <a:ext cx="1294576" cy="1551625"/>
              <a:chOff x="6649496" y="3053628"/>
              <a:chExt cx="1294576" cy="1551625"/>
            </a:xfrm>
          </p:grpSpPr>
          <p:cxnSp>
            <p:nvCxnSpPr>
              <p:cNvPr id="411" name="Straight Connector 410"/>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412" name="Straight Connector 411"/>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413" name="Straight Connector 412"/>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418" name="Straight Connector 417"/>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nvGrpSpPr>
            <p:cNvPr id="393" name="Group 392"/>
            <p:cNvGrpSpPr/>
            <p:nvPr/>
          </p:nvGrpSpPr>
          <p:grpSpPr>
            <a:xfrm>
              <a:off x="9856468" y="2534233"/>
              <a:ext cx="1294576" cy="1551625"/>
              <a:chOff x="6649496" y="3053628"/>
              <a:chExt cx="1294576" cy="1551625"/>
            </a:xfrm>
          </p:grpSpPr>
          <p:cxnSp>
            <p:nvCxnSpPr>
              <p:cNvPr id="403" name="Straight Connector 402"/>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404" name="Straight Connector 403"/>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405" name="Straight Connector 404"/>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410" name="Straight Connector 409"/>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nvGrpSpPr>
            <p:cNvPr id="398" name="Group 397"/>
            <p:cNvGrpSpPr/>
            <p:nvPr/>
          </p:nvGrpSpPr>
          <p:grpSpPr>
            <a:xfrm>
              <a:off x="9856468" y="2022463"/>
              <a:ext cx="1294576" cy="1551625"/>
              <a:chOff x="6649496" y="3053628"/>
              <a:chExt cx="1294576" cy="1551625"/>
            </a:xfrm>
          </p:grpSpPr>
          <p:cxnSp>
            <p:nvCxnSpPr>
              <p:cNvPr id="399" name="Straight Connector 398"/>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400" name="Straight Connector 399"/>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401" name="Straight Connector 400"/>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402" name="Straight Connector 401"/>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sp>
        <p:nvSpPr>
          <p:cNvPr id="427" name="TextBox 426"/>
          <p:cNvSpPr txBox="1"/>
          <p:nvPr/>
        </p:nvSpPr>
        <p:spPr>
          <a:xfrm flipH="1">
            <a:off x="6140179" y="1944080"/>
            <a:ext cx="1634486" cy="1516175"/>
          </a:xfrm>
          <a:prstGeom prst="rect">
            <a:avLst/>
          </a:prstGeom>
          <a:noFill/>
        </p:spPr>
        <p:txBody>
          <a:bodyPr wrap="square" lIns="0" tIns="0" rIns="0" bIns="0"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765" b="1" i="0" u="none" strike="noStrike" kern="0" cap="none" spc="0" normalizeH="0" baseline="0" noProof="0" dirty="0">
                <a:ln>
                  <a:noFill/>
                </a:ln>
                <a:solidFill>
                  <a:srgbClr val="505050"/>
                </a:solidFill>
                <a:effectLst/>
                <a:uLnTx/>
                <a:uFillTx/>
              </a:rPr>
              <a:t>1. </a:t>
            </a:r>
          </a:p>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solidFill>
                  <a:srgbClr val="505050"/>
                </a:solidFill>
                <a:effectLst/>
                <a:uLnTx/>
                <a:uFillTx/>
              </a:rPr>
              <a:t>Single IT Pro’s machine is  compromised</a:t>
            </a:r>
          </a:p>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solidFill>
                  <a:srgbClr val="505050"/>
                </a:solidFill>
                <a:effectLst/>
                <a:uLnTx/>
                <a:uFillTx/>
              </a:rPr>
              <a:t>IT Pro manages kiosks/shared devices on network</a:t>
            </a:r>
          </a:p>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solidFill>
                  <a:srgbClr val="505050"/>
                </a:solidFill>
                <a:effectLst/>
                <a:uLnTx/>
                <a:uFillTx/>
              </a:rPr>
              <a:t>Attacker steals IT Pro’s access token</a:t>
            </a:r>
          </a:p>
        </p:txBody>
      </p:sp>
      <p:sp>
        <p:nvSpPr>
          <p:cNvPr id="428" name="TextBox 427"/>
          <p:cNvSpPr txBox="1"/>
          <p:nvPr/>
        </p:nvSpPr>
        <p:spPr>
          <a:xfrm flipH="1">
            <a:off x="8408852" y="1944078"/>
            <a:ext cx="1634486" cy="1142034"/>
          </a:xfrm>
          <a:prstGeom prst="rect">
            <a:avLst/>
          </a:prstGeom>
          <a:noFill/>
        </p:spPr>
        <p:txBody>
          <a:bodyPr wrap="square" lIns="0" tIns="0" rIns="0" bIns="0"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765" b="1" i="0" u="none" strike="noStrike" kern="0" cap="none" spc="0" normalizeH="0" baseline="0" noProof="0" dirty="0">
                <a:ln>
                  <a:noFill/>
                </a:ln>
                <a:solidFill>
                  <a:srgbClr val="505050"/>
                </a:solidFill>
                <a:effectLst/>
                <a:uLnTx/>
                <a:uFillTx/>
              </a:rPr>
              <a:t>2. </a:t>
            </a:r>
          </a:p>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solidFill>
                  <a:srgbClr val="505050"/>
                </a:solidFill>
                <a:effectLst/>
                <a:uLnTx/>
                <a:uFillTx/>
              </a:rPr>
              <a:t>Using IT Pros access token attacker looks for kiosk/shared devices and mines them for tokens</a:t>
            </a:r>
          </a:p>
          <a:p>
            <a:pPr marL="0" marR="0" lvl="0" indent="0" algn="ctr" defTabSz="914367" eaLnBrk="1" fontAlgn="auto" latinLnBrk="0" hangingPunct="1">
              <a:lnSpc>
                <a:spcPct val="90000"/>
              </a:lnSpc>
              <a:spcBef>
                <a:spcPts val="0"/>
              </a:spcBef>
              <a:spcAft>
                <a:spcPts val="588"/>
              </a:spcAft>
              <a:buClrTx/>
              <a:buSzTx/>
              <a:buFontTx/>
              <a:buNone/>
              <a:tabLst/>
              <a:defRPr/>
            </a:pPr>
            <a:endParaRPr kumimoji="0" lang="en-US" sz="1078" b="0" i="0" u="none" strike="noStrike" kern="0" cap="none" spc="0" normalizeH="0" baseline="0" noProof="0" dirty="0">
              <a:ln>
                <a:noFill/>
              </a:ln>
              <a:solidFill>
                <a:srgbClr val="505050"/>
              </a:solidFill>
              <a:effectLst/>
              <a:uLnTx/>
              <a:uFillTx/>
            </a:endParaRPr>
          </a:p>
        </p:txBody>
      </p:sp>
      <p:sp>
        <p:nvSpPr>
          <p:cNvPr id="429" name="TextBox 428"/>
          <p:cNvSpPr txBox="1"/>
          <p:nvPr/>
        </p:nvSpPr>
        <p:spPr>
          <a:xfrm flipH="1">
            <a:off x="10677525" y="1944080"/>
            <a:ext cx="902322" cy="469185"/>
          </a:xfrm>
          <a:prstGeom prst="rect">
            <a:avLst/>
          </a:prstGeom>
          <a:noFill/>
        </p:spPr>
        <p:txBody>
          <a:bodyPr wrap="square" lIns="0" tIns="0" rIns="0" bIns="0"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765" b="1" i="0" u="none" strike="noStrike" kern="0" cap="none" spc="0" normalizeH="0" baseline="0" noProof="0" dirty="0">
                <a:ln>
                  <a:noFill/>
                </a:ln>
                <a:solidFill>
                  <a:srgbClr val="505050"/>
                </a:solidFill>
                <a:effectLst/>
                <a:uLnTx/>
                <a:uFillTx/>
              </a:rPr>
              <a:t>3. </a:t>
            </a:r>
            <a:endParaRPr kumimoji="0" lang="en-US" sz="1078" b="1" i="0" u="none" strike="noStrike" kern="0" cap="none" spc="0" normalizeH="0" baseline="0" noProof="0" dirty="0">
              <a:ln>
                <a:noFill/>
              </a:ln>
              <a:solidFill>
                <a:srgbClr val="505050"/>
              </a:solidFill>
              <a:effectLst/>
              <a:uLnTx/>
              <a:uFillTx/>
            </a:endParaRPr>
          </a:p>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solidFill>
                  <a:srgbClr val="505050"/>
                </a:solidFill>
                <a:effectLst/>
                <a:uLnTx/>
                <a:uFillTx/>
              </a:rPr>
              <a:t>Repeat</a:t>
            </a:r>
          </a:p>
        </p:txBody>
      </p:sp>
      <p:sp>
        <p:nvSpPr>
          <p:cNvPr id="434" name="Rectangle 433"/>
          <p:cNvSpPr/>
          <p:nvPr/>
        </p:nvSpPr>
        <p:spPr bwMode="auto">
          <a:xfrm>
            <a:off x="2" y="-319"/>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5" name="Title 974"/>
          <p:cNvSpPr txBox="1">
            <a:spLocks/>
          </p:cNvSpPr>
          <p:nvPr/>
        </p:nvSpPr>
        <p:spPr>
          <a:xfrm>
            <a:off x="634001" y="438287"/>
            <a:ext cx="11168476" cy="109712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Today’s security challenge:</a:t>
            </a:r>
            <a:b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br>
            <a:r>
              <a:rPr sz="3000" cap="all" spc="300">
                <a:solidFill>
                  <a:srgbClr val="0078D7"/>
                </a:solidFill>
                <a:latin typeface="Segoe UI Light" panose="020B0502040204020203" pitchFamily="34" charset="0"/>
                <a:cs typeface="Arial" panose="020B0604020202020204" pitchFamily="34" charset="0"/>
              </a:rPr>
              <a:t> Pass the hash Attacks</a:t>
            </a:r>
            <a:endPar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6" name="Rectangle 435"/>
          <p:cNvSpPr/>
          <p:nvPr/>
        </p:nvSpPr>
        <p:spPr bwMode="auto">
          <a:xfrm>
            <a:off x="2" y="1468936"/>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7" name="TextBox 436"/>
          <p:cNvSpPr txBox="1"/>
          <p:nvPr/>
        </p:nvSpPr>
        <p:spPr>
          <a:xfrm>
            <a:off x="279400" y="3002634"/>
            <a:ext cx="4278212" cy="195165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4000" spc="-100" dirty="0">
                <a:ln w="3175">
                  <a:noFill/>
                </a:ln>
                <a:solidFill>
                  <a:srgbClr val="0078D7"/>
                </a:solidFill>
                <a:latin typeface="Segoe UI Light"/>
              </a:rPr>
              <a:t>Access to one device can lead to access to many</a:t>
            </a:r>
          </a:p>
        </p:txBody>
      </p:sp>
      <p:sp>
        <p:nvSpPr>
          <p:cNvPr id="438" name="Oval 437"/>
          <p:cNvSpPr/>
          <p:nvPr/>
        </p:nvSpPr>
        <p:spPr bwMode="auto">
          <a:xfrm>
            <a:off x="6608737" y="4465161"/>
            <a:ext cx="358570" cy="3585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9" name="Group 438"/>
          <p:cNvGrpSpPr/>
          <p:nvPr/>
        </p:nvGrpSpPr>
        <p:grpSpPr>
          <a:xfrm>
            <a:off x="6914796" y="3705278"/>
            <a:ext cx="1333392" cy="1879693"/>
            <a:chOff x="7267203" y="2870748"/>
            <a:chExt cx="1360129" cy="1917385"/>
          </a:xfrm>
        </p:grpSpPr>
        <p:sp>
          <p:nvSpPr>
            <p:cNvPr id="440" name="Oval 439"/>
            <p:cNvSpPr/>
            <p:nvPr/>
          </p:nvSpPr>
          <p:spPr bwMode="auto">
            <a:xfrm rot="773144">
              <a:off x="8261572" y="4422373"/>
              <a:ext cx="365760" cy="365760"/>
            </a:xfrm>
            <a:prstGeom prst="ellipse">
              <a:avLst/>
            </a:pr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1" name="Oval 440"/>
            <p:cNvSpPr/>
            <p:nvPr/>
          </p:nvSpPr>
          <p:spPr bwMode="auto">
            <a:xfrm rot="20284868">
              <a:off x="8261572" y="2870748"/>
              <a:ext cx="365760" cy="365760"/>
            </a:xfrm>
            <a:prstGeom prst="ellipse">
              <a:avLst/>
            </a:pr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2" name="Oval 441"/>
            <p:cNvSpPr/>
            <p:nvPr/>
          </p:nvSpPr>
          <p:spPr bwMode="auto">
            <a:xfrm>
              <a:off x="8261572" y="3387956"/>
              <a:ext cx="365760" cy="36576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3" name="Oval 442"/>
            <p:cNvSpPr/>
            <p:nvPr/>
          </p:nvSpPr>
          <p:spPr bwMode="auto">
            <a:xfrm>
              <a:off x="8261572" y="3905164"/>
              <a:ext cx="365760" cy="365760"/>
            </a:xfrm>
            <a:prstGeom prst="ellipse">
              <a:avLst/>
            </a:pr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4" name="Straight Connector 443"/>
            <p:cNvCxnSpPr>
              <a:stCxn id="438" idx="6"/>
              <a:endCxn id="443" idx="2"/>
            </p:cNvCxnSpPr>
            <p:nvPr/>
          </p:nvCxnSpPr>
          <p:spPr>
            <a:xfrm>
              <a:off x="7320767" y="3838464"/>
              <a:ext cx="940805" cy="249579"/>
            </a:xfrm>
            <a:prstGeom prst="line">
              <a:avLst/>
            </a:prstGeom>
            <a:noFill/>
            <a:ln w="19050" cap="flat" cmpd="sng" algn="ctr">
              <a:solidFill>
                <a:srgbClr val="505050"/>
              </a:solidFill>
              <a:prstDash val="sysDot"/>
              <a:headEnd type="none"/>
              <a:tailEnd type="triangle"/>
            </a:ln>
            <a:effectLst/>
          </p:spPr>
        </p:cxnSp>
        <p:cxnSp>
          <p:nvCxnSpPr>
            <p:cNvPr id="445" name="Straight Connector 444"/>
            <p:cNvCxnSpPr>
              <a:stCxn id="438" idx="5"/>
              <a:endCxn id="440" idx="2"/>
            </p:cNvCxnSpPr>
            <p:nvPr/>
          </p:nvCxnSpPr>
          <p:spPr>
            <a:xfrm>
              <a:off x="7267203" y="3967780"/>
              <a:ext cx="998975" cy="596689"/>
            </a:xfrm>
            <a:prstGeom prst="line">
              <a:avLst/>
            </a:prstGeom>
            <a:noFill/>
            <a:ln w="19050" cap="flat" cmpd="sng" algn="ctr">
              <a:solidFill>
                <a:srgbClr val="505050"/>
              </a:solidFill>
              <a:prstDash val="sysDot"/>
              <a:headEnd type="none"/>
              <a:tailEnd type="triangle"/>
            </a:ln>
            <a:effectLst/>
          </p:spPr>
        </p:cxnSp>
        <p:cxnSp>
          <p:nvCxnSpPr>
            <p:cNvPr id="446" name="Straight Connector 445"/>
            <p:cNvCxnSpPr>
              <a:stCxn id="438" idx="6"/>
              <a:endCxn id="442" idx="2"/>
            </p:cNvCxnSpPr>
            <p:nvPr/>
          </p:nvCxnSpPr>
          <p:spPr>
            <a:xfrm flipV="1">
              <a:off x="7320767" y="3570836"/>
              <a:ext cx="940805" cy="267628"/>
            </a:xfrm>
            <a:prstGeom prst="line">
              <a:avLst/>
            </a:prstGeom>
            <a:noFill/>
            <a:ln w="19050" cap="flat" cmpd="sng" algn="ctr">
              <a:solidFill>
                <a:srgbClr val="505050"/>
              </a:solidFill>
              <a:prstDash val="sysDot"/>
              <a:headEnd type="none"/>
              <a:tailEnd type="triangle"/>
            </a:ln>
            <a:effectLst/>
          </p:spPr>
        </p:cxnSp>
        <p:cxnSp>
          <p:nvCxnSpPr>
            <p:cNvPr id="447" name="Straight Connector 446"/>
            <p:cNvCxnSpPr>
              <a:stCxn id="438" idx="7"/>
              <a:endCxn id="441" idx="2"/>
            </p:cNvCxnSpPr>
            <p:nvPr/>
          </p:nvCxnSpPr>
          <p:spPr>
            <a:xfrm flipV="1">
              <a:off x="7267203" y="3121896"/>
              <a:ext cx="1007589" cy="587252"/>
            </a:xfrm>
            <a:prstGeom prst="line">
              <a:avLst/>
            </a:prstGeom>
            <a:noFill/>
            <a:ln w="19050" cap="flat" cmpd="sng" algn="ctr">
              <a:solidFill>
                <a:srgbClr val="505050"/>
              </a:solidFill>
              <a:prstDash val="sysDot"/>
              <a:headEnd type="none"/>
              <a:tailEnd type="triangle"/>
            </a:ln>
            <a:effectLst/>
          </p:spPr>
        </p:cxnSp>
      </p:grpSp>
      <p:grpSp>
        <p:nvGrpSpPr>
          <p:cNvPr id="448" name="Group 447"/>
          <p:cNvGrpSpPr/>
          <p:nvPr/>
        </p:nvGrpSpPr>
        <p:grpSpPr>
          <a:xfrm>
            <a:off x="8189234" y="3451756"/>
            <a:ext cx="1627697" cy="1879693"/>
            <a:chOff x="8249696" y="2612143"/>
            <a:chExt cx="1660336" cy="1917385"/>
          </a:xfrm>
        </p:grpSpPr>
        <p:grpSp>
          <p:nvGrpSpPr>
            <p:cNvPr id="449" name="Group 448"/>
            <p:cNvGrpSpPr/>
            <p:nvPr/>
          </p:nvGrpSpPr>
          <p:grpSpPr>
            <a:xfrm>
              <a:off x="9544272" y="2614149"/>
              <a:ext cx="365760" cy="1400177"/>
              <a:chOff x="7944072" y="3387956"/>
              <a:chExt cx="365760" cy="1400177"/>
            </a:xfrm>
          </p:grpSpPr>
          <p:sp>
            <p:nvSpPr>
              <p:cNvPr id="466" name="Oval 465"/>
              <p:cNvSpPr/>
              <p:nvPr/>
            </p:nvSpPr>
            <p:spPr bwMode="auto">
              <a:xfrm>
                <a:off x="7944072" y="4422373"/>
                <a:ext cx="365760" cy="365760"/>
              </a:xfrm>
              <a:prstGeom prst="ellipse">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Oval 466"/>
              <p:cNvSpPr/>
              <p:nvPr/>
            </p:nvSpPr>
            <p:spPr bwMode="auto">
              <a:xfrm>
                <a:off x="7944072" y="3387956"/>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7944072" y="3905164"/>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0" name="Group 449"/>
            <p:cNvGrpSpPr/>
            <p:nvPr/>
          </p:nvGrpSpPr>
          <p:grpSpPr>
            <a:xfrm>
              <a:off x="8249696" y="2612143"/>
              <a:ext cx="1660336" cy="1917385"/>
              <a:chOff x="6649496" y="2870748"/>
              <a:chExt cx="1660336" cy="1917385"/>
            </a:xfrm>
          </p:grpSpPr>
          <p:sp>
            <p:nvSpPr>
              <p:cNvPr id="458" name="Oval 457"/>
              <p:cNvSpPr/>
              <p:nvPr/>
            </p:nvSpPr>
            <p:spPr bwMode="auto">
              <a:xfrm>
                <a:off x="7944072" y="4422373"/>
                <a:ext cx="365760" cy="365760"/>
              </a:xfrm>
              <a:prstGeom prst="ellipse">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Oval 458"/>
              <p:cNvSpPr/>
              <p:nvPr/>
            </p:nvSpPr>
            <p:spPr bwMode="auto">
              <a:xfrm>
                <a:off x="7944072" y="2870748"/>
                <a:ext cx="365760" cy="36576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7944072" y="3387956"/>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7944072" y="3905164"/>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2" name="Straight Connector 461"/>
              <p:cNvCxnSpPr>
                <a:endCxn id="461" idx="2"/>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463" name="Straight Connector 462"/>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464" name="Straight Connector 463"/>
              <p:cNvCxnSpPr>
                <a:endCxn id="460" idx="2"/>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465" name="Straight Connector 464"/>
              <p:cNvCxnSpPr>
                <a:endCxn id="459" idx="2"/>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nvGrpSpPr>
            <p:cNvPr id="451" name="Group 450"/>
            <p:cNvGrpSpPr/>
            <p:nvPr/>
          </p:nvGrpSpPr>
          <p:grpSpPr>
            <a:xfrm>
              <a:off x="9544272" y="3129351"/>
              <a:ext cx="365760" cy="1400176"/>
              <a:chOff x="7944072" y="2870748"/>
              <a:chExt cx="365760" cy="1400176"/>
            </a:xfrm>
          </p:grpSpPr>
          <p:sp>
            <p:nvSpPr>
              <p:cNvPr id="455" name="Oval 454"/>
              <p:cNvSpPr/>
              <p:nvPr/>
            </p:nvSpPr>
            <p:spPr bwMode="auto">
              <a:xfrm>
                <a:off x="7944072" y="2870748"/>
                <a:ext cx="365760" cy="36576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Oval 455"/>
              <p:cNvSpPr/>
              <p:nvPr/>
            </p:nvSpPr>
            <p:spPr bwMode="auto">
              <a:xfrm>
                <a:off x="7944072" y="3387956"/>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Oval 456"/>
              <p:cNvSpPr/>
              <p:nvPr/>
            </p:nvSpPr>
            <p:spPr bwMode="auto">
              <a:xfrm>
                <a:off x="7944072" y="3905164"/>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2" name="Group 451"/>
            <p:cNvGrpSpPr/>
            <p:nvPr/>
          </p:nvGrpSpPr>
          <p:grpSpPr>
            <a:xfrm>
              <a:off x="9544272" y="3640183"/>
              <a:ext cx="365760" cy="882968"/>
              <a:chOff x="7944072" y="2870748"/>
              <a:chExt cx="365760" cy="882968"/>
            </a:xfrm>
          </p:grpSpPr>
          <p:sp>
            <p:nvSpPr>
              <p:cNvPr id="453" name="Oval 452"/>
              <p:cNvSpPr/>
              <p:nvPr/>
            </p:nvSpPr>
            <p:spPr bwMode="auto">
              <a:xfrm>
                <a:off x="7944072" y="2870748"/>
                <a:ext cx="365760" cy="36576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Oval 453"/>
              <p:cNvSpPr/>
              <p:nvPr/>
            </p:nvSpPr>
            <p:spPr bwMode="auto">
              <a:xfrm>
                <a:off x="7944072" y="3387956"/>
                <a:ext cx="365760" cy="36576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9" name="Group 468"/>
          <p:cNvGrpSpPr/>
          <p:nvPr/>
        </p:nvGrpSpPr>
        <p:grpSpPr>
          <a:xfrm>
            <a:off x="9764420" y="2694382"/>
            <a:ext cx="1627697" cy="3393517"/>
            <a:chOff x="9856468" y="1839583"/>
            <a:chExt cx="1660336" cy="3461564"/>
          </a:xfrm>
        </p:grpSpPr>
        <p:grpSp>
          <p:nvGrpSpPr>
            <p:cNvPr id="470" name="Group 469"/>
            <p:cNvGrpSpPr/>
            <p:nvPr/>
          </p:nvGrpSpPr>
          <p:grpSpPr>
            <a:xfrm>
              <a:off x="11151044" y="4418179"/>
              <a:ext cx="365760" cy="882968"/>
              <a:chOff x="7944072" y="2870748"/>
              <a:chExt cx="365760" cy="882968"/>
            </a:xfrm>
          </p:grpSpPr>
          <p:sp>
            <p:nvSpPr>
              <p:cNvPr id="515" name="Oval 514"/>
              <p:cNvSpPr/>
              <p:nvPr/>
            </p:nvSpPr>
            <p:spPr bwMode="auto">
              <a:xfrm>
                <a:off x="7944072" y="2870748"/>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6" name="Oval 515"/>
              <p:cNvSpPr/>
              <p:nvPr/>
            </p:nvSpPr>
            <p:spPr bwMode="auto">
              <a:xfrm>
                <a:off x="7944072" y="3387956"/>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1" name="Group 470"/>
            <p:cNvGrpSpPr/>
            <p:nvPr/>
          </p:nvGrpSpPr>
          <p:grpSpPr>
            <a:xfrm>
              <a:off x="11151044" y="3898786"/>
              <a:ext cx="365760" cy="1400176"/>
              <a:chOff x="7944072" y="2870748"/>
              <a:chExt cx="365760" cy="1400176"/>
            </a:xfrm>
          </p:grpSpPr>
          <p:sp>
            <p:nvSpPr>
              <p:cNvPr id="512" name="Oval 511"/>
              <p:cNvSpPr/>
              <p:nvPr/>
            </p:nvSpPr>
            <p:spPr bwMode="auto">
              <a:xfrm>
                <a:off x="7944072" y="2870748"/>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3" name="Oval 512"/>
              <p:cNvSpPr/>
              <p:nvPr/>
            </p:nvSpPr>
            <p:spPr bwMode="auto">
              <a:xfrm>
                <a:off x="7944072" y="3387956"/>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4" name="Oval 513"/>
              <p:cNvSpPr/>
              <p:nvPr/>
            </p:nvSpPr>
            <p:spPr bwMode="auto">
              <a:xfrm>
                <a:off x="7944072" y="3905164"/>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2" name="Group 471"/>
            <p:cNvGrpSpPr/>
            <p:nvPr/>
          </p:nvGrpSpPr>
          <p:grpSpPr>
            <a:xfrm>
              <a:off x="9856468" y="3380510"/>
              <a:ext cx="1660336" cy="1917385"/>
              <a:chOff x="6649496" y="2870748"/>
              <a:chExt cx="1660336" cy="1917385"/>
            </a:xfrm>
          </p:grpSpPr>
          <p:sp>
            <p:nvSpPr>
              <p:cNvPr id="504" name="Oval 503"/>
              <p:cNvSpPr/>
              <p:nvPr/>
            </p:nvSpPr>
            <p:spPr bwMode="auto">
              <a:xfrm>
                <a:off x="7944072" y="4422373"/>
                <a:ext cx="365760" cy="365760"/>
              </a:xfrm>
              <a:prstGeom prst="ellipse">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7944072" y="2870748"/>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p:cNvSpPr/>
              <p:nvPr/>
            </p:nvSpPr>
            <p:spPr bwMode="auto">
              <a:xfrm>
                <a:off x="7944072" y="3387956"/>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p:cNvSpPr/>
              <p:nvPr/>
            </p:nvSpPr>
            <p:spPr bwMode="auto">
              <a:xfrm>
                <a:off x="7944072" y="3905164"/>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8" name="Straight Connector 507"/>
              <p:cNvCxnSpPr>
                <a:endCxn id="507" idx="2"/>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509" name="Straight Connector 508"/>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510" name="Straight Connector 509"/>
              <p:cNvCxnSpPr>
                <a:endCxn id="506" idx="2"/>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511" name="Straight Connector 510"/>
              <p:cNvCxnSpPr>
                <a:endCxn id="505" idx="2"/>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nvGrpSpPr>
            <p:cNvPr id="473" name="Group 472"/>
            <p:cNvGrpSpPr/>
            <p:nvPr/>
          </p:nvGrpSpPr>
          <p:grpSpPr>
            <a:xfrm>
              <a:off x="9856468" y="2862183"/>
              <a:ext cx="1660336" cy="1922567"/>
              <a:chOff x="6649496" y="2870748"/>
              <a:chExt cx="1660336" cy="1922567"/>
            </a:xfrm>
          </p:grpSpPr>
          <p:sp>
            <p:nvSpPr>
              <p:cNvPr id="496" name="Oval 495"/>
              <p:cNvSpPr/>
              <p:nvPr/>
            </p:nvSpPr>
            <p:spPr bwMode="auto">
              <a:xfrm>
                <a:off x="7944072" y="4427555"/>
                <a:ext cx="365760" cy="365760"/>
              </a:xfrm>
              <a:prstGeom prst="ellipse">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Oval 496"/>
              <p:cNvSpPr/>
              <p:nvPr/>
            </p:nvSpPr>
            <p:spPr bwMode="auto">
              <a:xfrm>
                <a:off x="7944072" y="2870748"/>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8" name="Oval 497"/>
              <p:cNvSpPr/>
              <p:nvPr/>
            </p:nvSpPr>
            <p:spPr bwMode="auto">
              <a:xfrm>
                <a:off x="7944072" y="3387956"/>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9" name="Oval 498"/>
              <p:cNvSpPr/>
              <p:nvPr/>
            </p:nvSpPr>
            <p:spPr bwMode="auto">
              <a:xfrm>
                <a:off x="7944072" y="3905164"/>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0" name="Straight Connector 499"/>
              <p:cNvCxnSpPr>
                <a:endCxn id="499" idx="2"/>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501" name="Straight Connector 500"/>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502" name="Straight Connector 501"/>
              <p:cNvCxnSpPr>
                <a:endCxn id="498" idx="2"/>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503" name="Straight Connector 502"/>
              <p:cNvCxnSpPr>
                <a:endCxn id="497" idx="2"/>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nvGrpSpPr>
            <p:cNvPr id="474" name="Group 473"/>
            <p:cNvGrpSpPr/>
            <p:nvPr/>
          </p:nvGrpSpPr>
          <p:grpSpPr>
            <a:xfrm>
              <a:off x="9856468" y="2351353"/>
              <a:ext cx="1660336" cy="1912203"/>
              <a:chOff x="6649496" y="2870748"/>
              <a:chExt cx="1660336" cy="1912203"/>
            </a:xfrm>
          </p:grpSpPr>
          <p:sp>
            <p:nvSpPr>
              <p:cNvPr id="488" name="Oval 487"/>
              <p:cNvSpPr/>
              <p:nvPr/>
            </p:nvSpPr>
            <p:spPr bwMode="auto">
              <a:xfrm>
                <a:off x="7944072" y="4417191"/>
                <a:ext cx="365760" cy="365760"/>
              </a:xfrm>
              <a:prstGeom prst="ellipse">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9" name="Oval 488"/>
              <p:cNvSpPr/>
              <p:nvPr/>
            </p:nvSpPr>
            <p:spPr bwMode="auto">
              <a:xfrm>
                <a:off x="7944072" y="2870748"/>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Oval 489"/>
              <p:cNvSpPr/>
              <p:nvPr/>
            </p:nvSpPr>
            <p:spPr bwMode="auto">
              <a:xfrm>
                <a:off x="7944072" y="3387956"/>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Oval 490"/>
              <p:cNvSpPr/>
              <p:nvPr/>
            </p:nvSpPr>
            <p:spPr bwMode="auto">
              <a:xfrm>
                <a:off x="7944072" y="3905164"/>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a:endCxn id="491" idx="2"/>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493" name="Straight Connector 492"/>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494" name="Straight Connector 493"/>
              <p:cNvCxnSpPr>
                <a:endCxn id="490" idx="2"/>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495" name="Straight Connector 494"/>
              <p:cNvCxnSpPr>
                <a:endCxn id="489" idx="2"/>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nvGrpSpPr>
            <p:cNvPr id="475" name="Group 474"/>
            <p:cNvGrpSpPr/>
            <p:nvPr/>
          </p:nvGrpSpPr>
          <p:grpSpPr>
            <a:xfrm>
              <a:off x="9856468" y="1839583"/>
              <a:ext cx="1660336" cy="1912203"/>
              <a:chOff x="6649496" y="2870748"/>
              <a:chExt cx="1660336" cy="1912203"/>
            </a:xfrm>
          </p:grpSpPr>
          <p:sp>
            <p:nvSpPr>
              <p:cNvPr id="480" name="Oval 479"/>
              <p:cNvSpPr/>
              <p:nvPr/>
            </p:nvSpPr>
            <p:spPr bwMode="auto">
              <a:xfrm>
                <a:off x="7944072" y="4417191"/>
                <a:ext cx="365760" cy="365760"/>
              </a:xfrm>
              <a:prstGeom prst="ellipse">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1" name="Oval 480"/>
              <p:cNvSpPr/>
              <p:nvPr/>
            </p:nvSpPr>
            <p:spPr bwMode="auto">
              <a:xfrm>
                <a:off x="7944072" y="2870748"/>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Oval 481"/>
              <p:cNvSpPr/>
              <p:nvPr/>
            </p:nvSpPr>
            <p:spPr bwMode="auto">
              <a:xfrm>
                <a:off x="7944072" y="3387956"/>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3" name="Oval 482"/>
              <p:cNvSpPr/>
              <p:nvPr/>
            </p:nvSpPr>
            <p:spPr bwMode="auto">
              <a:xfrm>
                <a:off x="7944072" y="3905164"/>
                <a:ext cx="365760" cy="365760"/>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4" name="Straight Connector 483"/>
              <p:cNvCxnSpPr>
                <a:endCxn id="483" idx="2"/>
              </p:cNvCxnSpPr>
              <p:nvPr/>
            </p:nvCxnSpPr>
            <p:spPr>
              <a:xfrm>
                <a:off x="6703060" y="3827255"/>
                <a:ext cx="1241012" cy="260789"/>
              </a:xfrm>
              <a:prstGeom prst="line">
                <a:avLst/>
              </a:prstGeom>
              <a:noFill/>
              <a:ln w="19050" cap="flat" cmpd="sng" algn="ctr">
                <a:solidFill>
                  <a:srgbClr val="505050"/>
                </a:solidFill>
                <a:prstDash val="sysDot"/>
                <a:headEnd type="none"/>
                <a:tailEnd type="triangle"/>
              </a:ln>
              <a:effectLst/>
            </p:spPr>
          </p:cxnSp>
          <p:cxnSp>
            <p:nvCxnSpPr>
              <p:cNvPr id="485" name="Straight Connector 484"/>
              <p:cNvCxnSpPr/>
              <p:nvPr/>
            </p:nvCxnSpPr>
            <p:spPr>
              <a:xfrm>
                <a:off x="6649496" y="3956571"/>
                <a:ext cx="1294576" cy="648682"/>
              </a:xfrm>
              <a:prstGeom prst="line">
                <a:avLst/>
              </a:prstGeom>
              <a:noFill/>
              <a:ln w="19050" cap="flat" cmpd="sng" algn="ctr">
                <a:solidFill>
                  <a:srgbClr val="505050"/>
                </a:solidFill>
                <a:prstDash val="sysDot"/>
                <a:headEnd type="none"/>
                <a:tailEnd type="triangle"/>
              </a:ln>
              <a:effectLst/>
            </p:spPr>
          </p:cxnSp>
          <p:cxnSp>
            <p:nvCxnSpPr>
              <p:cNvPr id="486" name="Straight Connector 485"/>
              <p:cNvCxnSpPr>
                <a:endCxn id="482" idx="2"/>
              </p:cNvCxnSpPr>
              <p:nvPr/>
            </p:nvCxnSpPr>
            <p:spPr>
              <a:xfrm flipV="1">
                <a:off x="6703060" y="3570836"/>
                <a:ext cx="1241012" cy="256419"/>
              </a:xfrm>
              <a:prstGeom prst="line">
                <a:avLst/>
              </a:prstGeom>
              <a:noFill/>
              <a:ln w="19050" cap="flat" cmpd="sng" algn="ctr">
                <a:solidFill>
                  <a:srgbClr val="505050"/>
                </a:solidFill>
                <a:prstDash val="sysDot"/>
                <a:headEnd type="none"/>
                <a:tailEnd type="triangle"/>
              </a:ln>
              <a:effectLst/>
            </p:spPr>
          </p:cxnSp>
          <p:cxnSp>
            <p:nvCxnSpPr>
              <p:cNvPr id="487" name="Straight Connector 486"/>
              <p:cNvCxnSpPr>
                <a:endCxn id="481" idx="2"/>
              </p:cNvCxnSpPr>
              <p:nvPr/>
            </p:nvCxnSpPr>
            <p:spPr>
              <a:xfrm flipV="1">
                <a:off x="6649496" y="3053628"/>
                <a:ext cx="1294576" cy="644311"/>
              </a:xfrm>
              <a:prstGeom prst="line">
                <a:avLst/>
              </a:prstGeom>
              <a:noFill/>
              <a:ln w="19050" cap="flat" cmpd="sng" algn="ctr">
                <a:solidFill>
                  <a:srgbClr val="505050"/>
                </a:solidFill>
                <a:prstDash val="sysDot"/>
                <a:headEnd type="none"/>
                <a:tailEnd type="triangle"/>
              </a:ln>
              <a:effectLst/>
            </p:spPr>
          </p:cxnSp>
        </p:grpSp>
        <p:grpSp>
          <p:nvGrpSpPr>
            <p:cNvPr id="476" name="Group 475"/>
            <p:cNvGrpSpPr/>
            <p:nvPr/>
          </p:nvGrpSpPr>
          <p:grpSpPr>
            <a:xfrm>
              <a:off x="11151044" y="1843528"/>
              <a:ext cx="365760" cy="1389813"/>
              <a:chOff x="7944072" y="3377592"/>
              <a:chExt cx="365760" cy="1389813"/>
            </a:xfrm>
          </p:grpSpPr>
          <p:sp>
            <p:nvSpPr>
              <p:cNvPr id="477" name="Oval 476"/>
              <p:cNvSpPr/>
              <p:nvPr/>
            </p:nvSpPr>
            <p:spPr bwMode="auto">
              <a:xfrm>
                <a:off x="7944072" y="4401645"/>
                <a:ext cx="365760" cy="365760"/>
              </a:xfrm>
              <a:prstGeom prst="ellipse">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8" name="Oval 477"/>
              <p:cNvSpPr/>
              <p:nvPr/>
            </p:nvSpPr>
            <p:spPr bwMode="auto">
              <a:xfrm>
                <a:off x="7944072" y="3377592"/>
                <a:ext cx="365760" cy="36576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Oval 478"/>
              <p:cNvSpPr/>
              <p:nvPr/>
            </p:nvSpPr>
            <p:spPr bwMode="auto">
              <a:xfrm>
                <a:off x="7944072" y="3889619"/>
                <a:ext cx="365760" cy="36576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17" name="Oval 516"/>
          <p:cNvSpPr/>
          <p:nvPr/>
        </p:nvSpPr>
        <p:spPr bwMode="auto">
          <a:xfrm>
            <a:off x="5794889" y="4465161"/>
            <a:ext cx="358570" cy="35857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8" name="Straight Connector 517"/>
          <p:cNvCxnSpPr>
            <a:stCxn id="517" idx="6"/>
            <a:endCxn id="438" idx="2"/>
          </p:cNvCxnSpPr>
          <p:nvPr/>
        </p:nvCxnSpPr>
        <p:spPr>
          <a:xfrm>
            <a:off x="6153459" y="4644446"/>
            <a:ext cx="455278" cy="0"/>
          </a:xfrm>
          <a:prstGeom prst="line">
            <a:avLst/>
          </a:prstGeom>
          <a:noFill/>
          <a:ln w="19050" cap="flat" cmpd="sng" algn="ctr">
            <a:solidFill>
              <a:srgbClr val="505050"/>
            </a:solidFill>
            <a:prstDash val="sysDot"/>
            <a:headEnd type="none"/>
            <a:tailEnd type="triangle"/>
          </a:ln>
          <a:effectLst/>
        </p:spPr>
      </p:cxnSp>
    </p:spTree>
    <p:extLst>
      <p:ext uri="{BB962C8B-B14F-4D97-AF65-F5344CB8AC3E}">
        <p14:creationId xmlns:p14="http://schemas.microsoft.com/office/powerpoint/2010/main" val="17990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wipe(left)">
                                      <p:cBhvr>
                                        <p:cTn id="7" dur="500"/>
                                        <p:tgtEl>
                                          <p:spTgt spid="4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7"/>
                                        </p:tgtEl>
                                        <p:attrNameLst>
                                          <p:attrName>style.visibility</p:attrName>
                                        </p:attrNameLst>
                                      </p:cBhvr>
                                      <p:to>
                                        <p:strVal val="visible"/>
                                      </p:to>
                                    </p:set>
                                    <p:animEffect transition="in" filter="fade">
                                      <p:cBhvr>
                                        <p:cTn id="10" dur="500"/>
                                        <p:tgtEl>
                                          <p:spTgt spid="51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18"/>
                                        </p:tgtEl>
                                        <p:attrNameLst>
                                          <p:attrName>style.visibility</p:attrName>
                                        </p:attrNameLst>
                                      </p:cBhvr>
                                      <p:to>
                                        <p:strVal val="visible"/>
                                      </p:to>
                                    </p:set>
                                    <p:animEffect transition="in" filter="wipe(left)">
                                      <p:cBhvr>
                                        <p:cTn id="14" dur="500"/>
                                        <p:tgtEl>
                                          <p:spTgt spid="518"/>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38"/>
                                        </p:tgtEl>
                                        <p:attrNameLst>
                                          <p:attrName>style.visibility</p:attrName>
                                        </p:attrNameLst>
                                      </p:cBhvr>
                                      <p:to>
                                        <p:strVal val="visible"/>
                                      </p:to>
                                    </p:set>
                                    <p:animEffect transition="in" filter="wipe(left)">
                                      <p:cBhvr>
                                        <p:cTn id="18" dur="500"/>
                                        <p:tgtEl>
                                          <p:spTgt spid="43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28"/>
                                        </p:tgtEl>
                                        <p:attrNameLst>
                                          <p:attrName>style.visibility</p:attrName>
                                        </p:attrNameLst>
                                      </p:cBhvr>
                                      <p:to>
                                        <p:strVal val="visible"/>
                                      </p:to>
                                    </p:set>
                                    <p:animEffect transition="in" filter="wipe(left)">
                                      <p:cBhvr>
                                        <p:cTn id="23" dur="500"/>
                                        <p:tgtEl>
                                          <p:spTgt spid="428"/>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439"/>
                                        </p:tgtEl>
                                        <p:attrNameLst>
                                          <p:attrName>style.visibility</p:attrName>
                                        </p:attrNameLst>
                                      </p:cBhvr>
                                      <p:to>
                                        <p:strVal val="visible"/>
                                      </p:to>
                                    </p:set>
                                    <p:animEffect transition="in" filter="wipe(left)">
                                      <p:cBhvr>
                                        <p:cTn id="27" dur="500"/>
                                        <p:tgtEl>
                                          <p:spTgt spid="439"/>
                                        </p:tgtEl>
                                      </p:cBhvr>
                                    </p:animEffect>
                                  </p:childTnLst>
                                </p:cTn>
                              </p:par>
                              <p:par>
                                <p:cTn id="28" presetID="22" presetClass="entr" presetSubtype="8" fill="hold" nodeType="withEffect">
                                  <p:stCondLst>
                                    <p:cond delay="0"/>
                                  </p:stCondLst>
                                  <p:childTnLst>
                                    <p:set>
                                      <p:cBhvr>
                                        <p:cTn id="29" dur="1" fill="hold">
                                          <p:stCondLst>
                                            <p:cond delay="0"/>
                                          </p:stCondLst>
                                        </p:cTn>
                                        <p:tgtEl>
                                          <p:spTgt spid="448"/>
                                        </p:tgtEl>
                                        <p:attrNameLst>
                                          <p:attrName>style.visibility</p:attrName>
                                        </p:attrNameLst>
                                      </p:cBhvr>
                                      <p:to>
                                        <p:strVal val="visible"/>
                                      </p:to>
                                    </p:set>
                                    <p:animEffect transition="in" filter="wipe(left)">
                                      <p:cBhvr>
                                        <p:cTn id="30" dur="750"/>
                                        <p:tgtEl>
                                          <p:spTgt spid="44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29"/>
                                        </p:tgtEl>
                                        <p:attrNameLst>
                                          <p:attrName>style.visibility</p:attrName>
                                        </p:attrNameLst>
                                      </p:cBhvr>
                                      <p:to>
                                        <p:strVal val="visible"/>
                                      </p:to>
                                    </p:set>
                                    <p:animEffect transition="in" filter="wipe(left)">
                                      <p:cBhvr>
                                        <p:cTn id="35" dur="500"/>
                                        <p:tgtEl>
                                          <p:spTgt spid="429"/>
                                        </p:tgtEl>
                                      </p:cBhvr>
                                    </p:animEffect>
                                  </p:childTnLst>
                                </p:cTn>
                              </p:par>
                              <p:par>
                                <p:cTn id="36" presetID="22" presetClass="entr" presetSubtype="8" fill="hold" nodeType="withEffect">
                                  <p:stCondLst>
                                    <p:cond delay="0"/>
                                  </p:stCondLst>
                                  <p:childTnLst>
                                    <p:set>
                                      <p:cBhvr>
                                        <p:cTn id="37" dur="1" fill="hold">
                                          <p:stCondLst>
                                            <p:cond delay="0"/>
                                          </p:stCondLst>
                                        </p:cTn>
                                        <p:tgtEl>
                                          <p:spTgt spid="469"/>
                                        </p:tgtEl>
                                        <p:attrNameLst>
                                          <p:attrName>style.visibility</p:attrName>
                                        </p:attrNameLst>
                                      </p:cBhvr>
                                      <p:to>
                                        <p:strVal val="visible"/>
                                      </p:to>
                                    </p:set>
                                    <p:animEffect transition="in" filter="wipe(left)">
                                      <p:cBhvr>
                                        <p:cTn id="38" dur="750"/>
                                        <p:tgtEl>
                                          <p:spTgt spid="469"/>
                                        </p:tgtEl>
                                      </p:cBhvr>
                                    </p:animEffect>
                                  </p:childTnLst>
                                </p:cTn>
                              </p:par>
                            </p:childTnLst>
                          </p:cTn>
                        </p:par>
                        <p:par>
                          <p:cTn id="39" fill="hold">
                            <p:stCondLst>
                              <p:cond delay="750"/>
                            </p:stCondLst>
                            <p:childTnLst>
                              <p:par>
                                <p:cTn id="40" presetID="22" presetClass="entr" presetSubtype="8" fill="hold" nodeType="afterEffect">
                                  <p:stCondLst>
                                    <p:cond delay="0"/>
                                  </p:stCondLst>
                                  <p:childTnLst>
                                    <p:set>
                                      <p:cBhvr>
                                        <p:cTn id="41" dur="1" fill="hold">
                                          <p:stCondLst>
                                            <p:cond delay="0"/>
                                          </p:stCondLst>
                                        </p:cTn>
                                        <p:tgtEl>
                                          <p:spTgt spid="352"/>
                                        </p:tgtEl>
                                        <p:attrNameLst>
                                          <p:attrName>style.visibility</p:attrName>
                                        </p:attrNameLst>
                                      </p:cBhvr>
                                      <p:to>
                                        <p:strVal val="visible"/>
                                      </p:to>
                                    </p:set>
                                    <p:animEffect transition="in" filter="wipe(left)">
                                      <p:cBhvr>
                                        <p:cTn id="42" dur="750"/>
                                        <p:tgtEl>
                                          <p:spTgt spid="352"/>
                                        </p:tgtEl>
                                      </p:cBhvr>
                                    </p:animEffect>
                                  </p:childTnLst>
                                </p:cTn>
                              </p:par>
                              <p:par>
                                <p:cTn id="43" presetID="22" presetClass="entr" presetSubtype="8" fill="hold" nodeType="withEffect">
                                  <p:stCondLst>
                                    <p:cond delay="0"/>
                                  </p:stCondLst>
                                  <p:childTnLst>
                                    <p:set>
                                      <p:cBhvr>
                                        <p:cTn id="44" dur="1" fill="hold">
                                          <p:stCondLst>
                                            <p:cond delay="0"/>
                                          </p:stCondLst>
                                        </p:cTn>
                                        <p:tgtEl>
                                          <p:spTgt spid="389"/>
                                        </p:tgtEl>
                                        <p:attrNameLst>
                                          <p:attrName>style.visibility</p:attrName>
                                        </p:attrNameLst>
                                      </p:cBhvr>
                                      <p:to>
                                        <p:strVal val="visible"/>
                                      </p:to>
                                    </p:set>
                                    <p:animEffect transition="in" filter="wipe(left)">
                                      <p:cBhvr>
                                        <p:cTn id="45" dur="75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p:bldP spid="428" grpId="0"/>
      <p:bldP spid="429" grpId="0"/>
      <p:bldP spid="438" grpId="0" animBg="1"/>
      <p:bldP spid="5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Rectangle 240"/>
          <p:cNvSpPr/>
          <p:nvPr/>
        </p:nvSpPr>
        <p:spPr bwMode="auto">
          <a:xfrm>
            <a:off x="0" y="1515562"/>
            <a:ext cx="4571244" cy="5478963"/>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grpSp>
        <p:nvGrpSpPr>
          <p:cNvPr id="242" name="Group 241"/>
          <p:cNvGrpSpPr/>
          <p:nvPr/>
        </p:nvGrpSpPr>
        <p:grpSpPr>
          <a:xfrm>
            <a:off x="883" y="801"/>
            <a:ext cx="12434711" cy="1514760"/>
            <a:chOff x="0" y="305"/>
            <a:chExt cx="12436475" cy="1514975"/>
          </a:xfrm>
        </p:grpSpPr>
        <p:sp>
          <p:nvSpPr>
            <p:cNvPr id="243" name="Rectangle 242"/>
            <p:cNvSpPr/>
            <p:nvPr/>
          </p:nvSpPr>
          <p:spPr bwMode="auto">
            <a:xfrm>
              <a:off x="0" y="305"/>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p:cNvSpPr/>
            <p:nvPr/>
          </p:nvSpPr>
          <p:spPr bwMode="auto">
            <a:xfrm>
              <a:off x="634" y="1469560"/>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Title 974"/>
          <p:cNvSpPr txBox="1">
            <a:spLocks/>
          </p:cNvSpPr>
          <p:nvPr/>
        </p:nvSpPr>
        <p:spPr>
          <a:xfrm>
            <a:off x="175746" y="439345"/>
            <a:ext cx="12084985" cy="1096970"/>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2800" cap="all" spc="300">
                <a:solidFill>
                  <a:srgbClr val="0078D7"/>
                </a:solidFill>
                <a:latin typeface="Segoe UI Light" panose="020B0502040204020203" pitchFamily="34" charset="0"/>
                <a:cs typeface="Arial" panose="020B0604020202020204" pitchFamily="34" charset="0"/>
              </a:rPr>
              <a:t>Today’s solution:</a:t>
            </a:r>
            <a:r>
              <a:rPr sz="2800" cap="all" spc="214">
                <a:solidFill>
                  <a:srgbClr val="0078D7"/>
                </a:solidFill>
                <a:latin typeface="Segoe UI Light" panose="020B0502040204020203" pitchFamily="34" charset="0"/>
                <a:cs typeface="Arial" panose="020B0604020202020204" pitchFamily="34" charset="0"/>
              </a:rPr>
              <a:t> </a:t>
            </a:r>
            <a:r>
              <a:rPr sz="28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Credential Guard</a:t>
            </a:r>
          </a:p>
        </p:txBody>
      </p:sp>
      <p:sp>
        <p:nvSpPr>
          <p:cNvPr id="246" name="Rectangle 245"/>
          <p:cNvSpPr/>
          <p:nvPr/>
        </p:nvSpPr>
        <p:spPr>
          <a:xfrm>
            <a:off x="278217" y="2032983"/>
            <a:ext cx="4041701" cy="5007257"/>
          </a:xfrm>
          <a:prstGeom prst="rect">
            <a:avLst/>
          </a:prstGeom>
          <a:noFill/>
          <a:ln w="10795" cap="flat" cmpd="sng" algn="ctr">
            <a:noFill/>
            <a:prstDash val="solid"/>
          </a:ln>
          <a:effectLst/>
        </p:spPr>
        <p:txBody>
          <a:bodyPr rtlCol="0" anchor="t"/>
          <a:lstStyle/>
          <a:p>
            <a:pPr marL="342900" marR="0" lvl="0" indent="-342900" defTabSz="914400" eaLnBrk="1" fontAlgn="auto" latinLnBrk="0" hangingPunct="1">
              <a:lnSpc>
                <a:spcPct val="100000"/>
              </a:lnSpc>
              <a:spcBef>
                <a:spcPts val="0"/>
              </a:spcBef>
              <a:spcAft>
                <a:spcPts val="900"/>
              </a:spcAft>
              <a:buClr>
                <a:srgbClr val="077BD8"/>
              </a:buClr>
              <a:buSzPct val="60000"/>
              <a:buFont typeface="Wingdings" panose="05000000000000000000" pitchFamily="2" charset="2"/>
              <a:buChar char="à"/>
              <a:tabLst/>
              <a:defRPr/>
            </a:pPr>
            <a:r>
              <a:rPr kumimoji="0" lang="en-US" sz="1800" b="0" i="0" u="none" strike="noStrike" kern="0" cap="none" spc="0" normalizeH="0" baseline="0" noProof="0" dirty="0">
                <a:ln>
                  <a:noFill/>
                </a:ln>
                <a:solidFill>
                  <a:srgbClr val="EAEAEA">
                    <a:lumMod val="25000"/>
                  </a:srgbClr>
                </a:solidFill>
                <a:effectLst/>
                <a:uLnTx/>
                <a:uFillTx/>
                <a:latin typeface="Segoe UI Light"/>
                <a:ea typeface="+mn-ea"/>
                <a:cs typeface="Segoe UI Semibold" panose="020B0702040204020203" pitchFamily="34" charset="0"/>
              </a:rPr>
              <a:t>Pass the Hash (</a:t>
            </a:r>
            <a:r>
              <a:rPr kumimoji="0" lang="en-US" sz="1800" b="0" i="0" u="none" strike="noStrike" kern="0" cap="none" spc="0" normalizeH="0" baseline="0" noProof="0" dirty="0" err="1">
                <a:ln>
                  <a:noFill/>
                </a:ln>
                <a:solidFill>
                  <a:srgbClr val="EAEAEA">
                    <a:lumMod val="25000"/>
                  </a:srgbClr>
                </a:solidFill>
                <a:effectLst/>
                <a:uLnTx/>
                <a:uFillTx/>
                <a:latin typeface="Segoe UI Light"/>
                <a:ea typeface="+mn-ea"/>
                <a:cs typeface="Segoe UI Semibold" panose="020B0702040204020203" pitchFamily="34" charset="0"/>
              </a:rPr>
              <a:t>PtH</a:t>
            </a:r>
            <a:r>
              <a:rPr kumimoji="0" lang="en-US" sz="1800" b="0" i="0" u="none" strike="noStrike" kern="0" cap="none" spc="0" normalizeH="0" baseline="0" noProof="0" dirty="0">
                <a:ln>
                  <a:noFill/>
                </a:ln>
                <a:solidFill>
                  <a:srgbClr val="EAEAEA">
                    <a:lumMod val="25000"/>
                  </a:srgbClr>
                </a:solidFill>
                <a:effectLst/>
                <a:uLnTx/>
                <a:uFillTx/>
                <a:latin typeface="Segoe UI Light"/>
                <a:ea typeface="+mn-ea"/>
                <a:cs typeface="Segoe UI Semibold" panose="020B0702040204020203" pitchFamily="34" charset="0"/>
              </a:rPr>
              <a:t>) attacks are the #1 go-to tool for hackers. Used in nearly every major breach and APT type of attack</a:t>
            </a:r>
          </a:p>
          <a:p>
            <a:pPr marL="342900" marR="0" lvl="0" indent="-342900" defTabSz="914400" eaLnBrk="1" fontAlgn="auto" latinLnBrk="0" hangingPunct="1">
              <a:lnSpc>
                <a:spcPct val="100000"/>
              </a:lnSpc>
              <a:spcBef>
                <a:spcPts val="0"/>
              </a:spcBef>
              <a:spcAft>
                <a:spcPts val="900"/>
              </a:spcAft>
              <a:buClr>
                <a:srgbClr val="077BD8"/>
              </a:buClr>
              <a:buSzPct val="60000"/>
              <a:buFont typeface="Wingdings" panose="05000000000000000000" pitchFamily="2" charset="2"/>
              <a:buChar char="à"/>
              <a:tabLst/>
              <a:defRPr/>
            </a:pPr>
            <a:r>
              <a:rPr kumimoji="0" lang="en-US" sz="1800" b="0" i="0" u="none" strike="noStrike" kern="0" cap="none" spc="0" normalizeH="0" baseline="0" noProof="0" dirty="0">
                <a:ln>
                  <a:noFill/>
                </a:ln>
                <a:solidFill>
                  <a:srgbClr val="EAEAEA">
                    <a:lumMod val="25000"/>
                  </a:srgbClr>
                </a:solidFill>
                <a:effectLst/>
                <a:uLnTx/>
                <a:uFillTx/>
                <a:latin typeface="Segoe UI Light"/>
                <a:ea typeface="+mn-ea"/>
                <a:cs typeface="Segoe UI Semibold" panose="020B0702040204020203" pitchFamily="34" charset="0"/>
              </a:rPr>
              <a:t>Credential Guard uses VBS to isolate Windows authentication from Windows operating system</a:t>
            </a:r>
          </a:p>
          <a:p>
            <a:pPr marL="342900" marR="0" lvl="0" indent="-342900" defTabSz="914400" eaLnBrk="1" fontAlgn="auto" latinLnBrk="0" hangingPunct="1">
              <a:lnSpc>
                <a:spcPct val="100000"/>
              </a:lnSpc>
              <a:spcBef>
                <a:spcPts val="0"/>
              </a:spcBef>
              <a:spcAft>
                <a:spcPts val="900"/>
              </a:spcAft>
              <a:buClr>
                <a:srgbClr val="077BD8"/>
              </a:buClr>
              <a:buSzPct val="60000"/>
              <a:buFont typeface="Wingdings" panose="05000000000000000000" pitchFamily="2" charset="2"/>
              <a:buChar char="à"/>
              <a:tabLst/>
              <a:defRPr/>
            </a:pPr>
            <a:r>
              <a:rPr kumimoji="0" lang="en-US" sz="1800" b="0" i="0" u="none" strike="noStrike" kern="0" cap="none" spc="0" normalizeH="0" baseline="0" noProof="0" dirty="0">
                <a:ln>
                  <a:noFill/>
                </a:ln>
                <a:solidFill>
                  <a:srgbClr val="EAEAEA">
                    <a:lumMod val="25000"/>
                  </a:srgbClr>
                </a:solidFill>
                <a:effectLst/>
                <a:uLnTx/>
                <a:uFillTx/>
                <a:latin typeface="Segoe UI Light"/>
                <a:ea typeface="+mn-ea"/>
                <a:cs typeface="Segoe UI Semibold" panose="020B0702040204020203" pitchFamily="34" charset="0"/>
              </a:rPr>
              <a:t>Protects LSA Service (LSASS) and derived credentials (NTLM Hash) </a:t>
            </a:r>
          </a:p>
          <a:p>
            <a:pPr marL="342900" marR="0" lvl="0" indent="-342900" defTabSz="914400" eaLnBrk="1" fontAlgn="auto" latinLnBrk="0" hangingPunct="1">
              <a:lnSpc>
                <a:spcPct val="100000"/>
              </a:lnSpc>
              <a:spcBef>
                <a:spcPts val="0"/>
              </a:spcBef>
              <a:spcAft>
                <a:spcPts val="900"/>
              </a:spcAft>
              <a:buClr>
                <a:srgbClr val="077BD8"/>
              </a:buClr>
              <a:buSzPct val="60000"/>
              <a:buFont typeface="Wingdings" panose="05000000000000000000" pitchFamily="2" charset="2"/>
              <a:buChar char="à"/>
              <a:tabLst/>
              <a:defRPr/>
            </a:pPr>
            <a:r>
              <a:rPr kumimoji="0" lang="en-US" sz="1800" b="0" i="0" u="none" strike="noStrike" kern="0" cap="none" spc="0" normalizeH="0" baseline="0" noProof="0" dirty="0">
                <a:ln>
                  <a:noFill/>
                </a:ln>
                <a:solidFill>
                  <a:srgbClr val="EAEAEA">
                    <a:lumMod val="25000"/>
                  </a:srgbClr>
                </a:solidFill>
                <a:effectLst/>
                <a:uLnTx/>
                <a:uFillTx/>
                <a:latin typeface="Segoe UI Light"/>
                <a:ea typeface="+mn-ea"/>
                <a:cs typeface="Segoe UI Semibold" panose="020B0702040204020203" pitchFamily="34" charset="0"/>
              </a:rPr>
              <a:t>Fundamentally breaks derived credential theft using </a:t>
            </a:r>
            <a:r>
              <a:rPr kumimoji="0" lang="en-US" sz="1800" b="0" i="0" u="none" strike="noStrike" kern="0" cap="none" spc="0" normalizeH="0" baseline="0" noProof="0" dirty="0" err="1">
                <a:ln>
                  <a:noFill/>
                </a:ln>
                <a:solidFill>
                  <a:srgbClr val="EAEAEA">
                    <a:lumMod val="25000"/>
                  </a:srgbClr>
                </a:solidFill>
                <a:effectLst/>
                <a:uLnTx/>
                <a:uFillTx/>
                <a:latin typeface="Segoe UI Light"/>
                <a:ea typeface="+mn-ea"/>
                <a:cs typeface="Segoe UI Semibold" panose="020B0702040204020203" pitchFamily="34" charset="0"/>
              </a:rPr>
              <a:t>MimiKatz</a:t>
            </a:r>
            <a:r>
              <a:rPr kumimoji="0" lang="en-US" sz="1800" b="0" i="0" u="none" strike="noStrike" kern="0" cap="none" spc="0" normalizeH="0" baseline="0" noProof="0" dirty="0">
                <a:ln>
                  <a:noFill/>
                </a:ln>
                <a:solidFill>
                  <a:srgbClr val="EAEAEA">
                    <a:lumMod val="25000"/>
                  </a:srgbClr>
                </a:solidFill>
                <a:effectLst/>
                <a:uLnTx/>
                <a:uFillTx/>
                <a:latin typeface="Segoe UI Light"/>
                <a:ea typeface="+mn-ea"/>
                <a:cs typeface="Segoe UI Semibold" panose="020B0702040204020203" pitchFamily="34" charset="0"/>
              </a:rPr>
              <a:t>, </a:t>
            </a:r>
          </a:p>
        </p:txBody>
      </p:sp>
      <p:grpSp>
        <p:nvGrpSpPr>
          <p:cNvPr id="85" name="Group 84"/>
          <p:cNvGrpSpPr/>
          <p:nvPr/>
        </p:nvGrpSpPr>
        <p:grpSpPr>
          <a:xfrm>
            <a:off x="5214343" y="1711898"/>
            <a:ext cx="6636379" cy="5098850"/>
            <a:chOff x="2680149" y="1711898"/>
            <a:chExt cx="6636379" cy="5098850"/>
          </a:xfrm>
        </p:grpSpPr>
        <p:sp>
          <p:nvSpPr>
            <p:cNvPr id="86" name="Rounded Rectangle 85"/>
            <p:cNvSpPr/>
            <p:nvPr/>
          </p:nvSpPr>
          <p:spPr>
            <a:xfrm>
              <a:off x="2680149" y="1711898"/>
              <a:ext cx="3424751" cy="321426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87" name="Rounded Rectangle 86"/>
            <p:cNvSpPr/>
            <p:nvPr/>
          </p:nvSpPr>
          <p:spPr>
            <a:xfrm>
              <a:off x="2798717" y="4129917"/>
              <a:ext cx="3176526"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grpSp>
          <p:nvGrpSpPr>
            <p:cNvPr id="88" name="Group 87"/>
            <p:cNvGrpSpPr/>
            <p:nvPr/>
          </p:nvGrpSpPr>
          <p:grpSpPr>
            <a:xfrm>
              <a:off x="2798716" y="1816058"/>
              <a:ext cx="3176527" cy="2262063"/>
              <a:chOff x="2743224" y="1979440"/>
              <a:chExt cx="3114525" cy="2054302"/>
            </a:xfrm>
          </p:grpSpPr>
          <p:sp>
            <p:nvSpPr>
              <p:cNvPr id="163" name="Rounded Rectangle 162"/>
              <p:cNvSpPr/>
              <p:nvPr/>
            </p:nvSpPr>
            <p:spPr>
              <a:xfrm>
                <a:off x="2743224" y="3298544"/>
                <a:ext cx="3114525" cy="735198"/>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64" name="Rounded Rectangle 163"/>
              <p:cNvSpPr/>
              <p:nvPr/>
            </p:nvSpPr>
            <p:spPr>
              <a:xfrm>
                <a:off x="2743224" y="1979440"/>
                <a:ext cx="3114524" cy="1283815"/>
              </a:xfrm>
              <a:prstGeom prst="roundRect">
                <a:avLst>
                  <a:gd name="adj" fmla="val 3177"/>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89" name="Rectangle 88"/>
            <p:cNvSpPr/>
            <p:nvPr/>
          </p:nvSpPr>
          <p:spPr bwMode="auto">
            <a:xfrm>
              <a:off x="3720186" y="4122562"/>
              <a:ext cx="2112486" cy="4719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Kernel</a:t>
              </a:r>
            </a:p>
          </p:txBody>
        </p:sp>
        <p:sp>
          <p:nvSpPr>
            <p:cNvPr id="90" name="Rectangle 89"/>
            <p:cNvSpPr/>
            <p:nvPr/>
          </p:nvSpPr>
          <p:spPr bwMode="auto">
            <a:xfrm>
              <a:off x="3720186" y="3281523"/>
              <a:ext cx="2112486" cy="790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Windows Platform Services</a:t>
              </a:r>
            </a:p>
          </p:txBody>
        </p:sp>
        <p:sp>
          <p:nvSpPr>
            <p:cNvPr id="91" name="Rectangle 90"/>
            <p:cNvSpPr/>
            <p:nvPr/>
          </p:nvSpPr>
          <p:spPr bwMode="auto">
            <a:xfrm>
              <a:off x="3720186" y="2335966"/>
              <a:ext cx="2112486" cy="3885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Apps</a:t>
              </a:r>
            </a:p>
          </p:txBody>
        </p:sp>
        <p:grpSp>
          <p:nvGrpSpPr>
            <p:cNvPr id="92" name="Group 91"/>
            <p:cNvGrpSpPr/>
            <p:nvPr/>
          </p:nvGrpSpPr>
          <p:grpSpPr>
            <a:xfrm>
              <a:off x="3145711" y="4234852"/>
              <a:ext cx="247330" cy="247330"/>
              <a:chOff x="4689206" y="4402092"/>
              <a:chExt cx="517572" cy="517572"/>
            </a:xfrm>
          </p:grpSpPr>
          <p:sp>
            <p:nvSpPr>
              <p:cNvPr id="154" name="Oval 153"/>
              <p:cNvSpPr/>
              <p:nvPr/>
            </p:nvSpPr>
            <p:spPr bwMode="auto">
              <a:xfrm>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2700000">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p:cNvSpPr/>
              <p:nvPr/>
            </p:nvSpPr>
            <p:spPr bwMode="auto">
              <a:xfrm rot="5400000">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p:cNvSpPr/>
              <p:nvPr/>
            </p:nvSpPr>
            <p:spPr bwMode="auto">
              <a:xfrm rot="18900000" flipH="1">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p:cNvSpPr/>
              <p:nvPr/>
            </p:nvSpPr>
            <p:spPr bwMode="auto">
              <a:xfrm>
                <a:off x="4908358" y="4623949"/>
                <a:ext cx="76506" cy="74999"/>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p:cNvSpPr/>
              <p:nvPr/>
            </p:nvSpPr>
            <p:spPr bwMode="auto">
              <a:xfrm flipH="1">
                <a:off x="5073342" y="4476717"/>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p:cNvSpPr/>
              <p:nvPr/>
            </p:nvSpPr>
            <p:spPr bwMode="auto">
              <a:xfrm flipH="1">
                <a:off x="5104227" y="4692906"/>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p:cNvSpPr/>
              <p:nvPr/>
            </p:nvSpPr>
            <p:spPr bwMode="auto">
              <a:xfrm flipH="1">
                <a:off x="4893757" y="484389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p:cNvSpPr/>
              <p:nvPr/>
            </p:nvSpPr>
            <p:spPr bwMode="auto">
              <a:xfrm flipH="1">
                <a:off x="4775940" y="453848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93" name="Picture 92"/>
            <p:cNvPicPr>
              <a:picLocks noChangeAspect="1"/>
            </p:cNvPicPr>
            <p:nvPr/>
          </p:nvPicPr>
          <p:blipFill rotWithShape="1">
            <a:blip r:embed="rId3"/>
            <a:srcRect r="77554"/>
            <a:stretch/>
          </p:blipFill>
          <p:spPr>
            <a:xfrm>
              <a:off x="3082855" y="3469320"/>
              <a:ext cx="373041" cy="370469"/>
            </a:xfrm>
            <a:prstGeom prst="rect">
              <a:avLst/>
            </a:prstGeom>
          </p:spPr>
        </p:pic>
        <p:grpSp>
          <p:nvGrpSpPr>
            <p:cNvPr id="94" name="Group 93"/>
            <p:cNvGrpSpPr/>
            <p:nvPr/>
          </p:nvGrpSpPr>
          <p:grpSpPr>
            <a:xfrm>
              <a:off x="3056926" y="2330605"/>
              <a:ext cx="450805" cy="401716"/>
              <a:chOff x="4719080" y="2629993"/>
              <a:chExt cx="442006" cy="393875"/>
            </a:xfrm>
          </p:grpSpPr>
          <p:pic>
            <p:nvPicPr>
              <p:cNvPr id="146" name="Picture 145"/>
              <p:cNvPicPr>
                <a:picLocks noChangeAspect="1"/>
              </p:cNvPicPr>
              <p:nvPr/>
            </p:nvPicPr>
            <p:blipFill>
              <a:blip r:embed="rId4"/>
              <a:stretch>
                <a:fillRect/>
              </a:stretch>
            </p:blipFill>
            <p:spPr>
              <a:xfrm>
                <a:off x="4719080" y="2938303"/>
                <a:ext cx="88238" cy="85565"/>
              </a:xfrm>
              <a:prstGeom prst="rect">
                <a:avLst/>
              </a:prstGeom>
            </p:spPr>
          </p:pic>
          <p:pic>
            <p:nvPicPr>
              <p:cNvPr id="147" name="Picture 146"/>
              <p:cNvPicPr>
                <a:picLocks noChangeAspect="1"/>
              </p:cNvPicPr>
              <p:nvPr/>
            </p:nvPicPr>
            <p:blipFill>
              <a:blip r:embed="rId4"/>
              <a:stretch>
                <a:fillRect/>
              </a:stretch>
            </p:blipFill>
            <p:spPr>
              <a:xfrm>
                <a:off x="4719080" y="2835533"/>
                <a:ext cx="88238" cy="85565"/>
              </a:xfrm>
              <a:prstGeom prst="rect">
                <a:avLst/>
              </a:prstGeom>
            </p:spPr>
          </p:pic>
          <p:pic>
            <p:nvPicPr>
              <p:cNvPr id="148" name="Picture 147"/>
              <p:cNvPicPr>
                <a:picLocks noChangeAspect="1"/>
              </p:cNvPicPr>
              <p:nvPr/>
            </p:nvPicPr>
            <p:blipFill>
              <a:blip r:embed="rId4"/>
              <a:stretch>
                <a:fillRect/>
              </a:stretch>
            </p:blipFill>
            <p:spPr>
              <a:xfrm>
                <a:off x="4719080" y="2732763"/>
                <a:ext cx="88238" cy="85565"/>
              </a:xfrm>
              <a:prstGeom prst="rect">
                <a:avLst/>
              </a:prstGeom>
            </p:spPr>
          </p:pic>
          <p:cxnSp>
            <p:nvCxnSpPr>
              <p:cNvPr id="149" name="Straight Connector 148"/>
              <p:cNvCxnSpPr/>
              <p:nvPr/>
            </p:nvCxnSpPr>
            <p:spPr>
              <a:xfrm>
                <a:off x="4851015" y="2983456"/>
                <a:ext cx="310071" cy="0"/>
              </a:xfrm>
              <a:prstGeom prst="line">
                <a:avLst/>
              </a:prstGeom>
              <a:noFill/>
              <a:ln w="28575" cap="flat" cmpd="sng" algn="ctr">
                <a:solidFill>
                  <a:srgbClr val="0078D7"/>
                </a:solidFill>
                <a:prstDash val="solid"/>
                <a:headEnd type="none"/>
                <a:tailEnd type="none"/>
              </a:ln>
              <a:effectLst/>
            </p:spPr>
          </p:cxnSp>
          <p:cxnSp>
            <p:nvCxnSpPr>
              <p:cNvPr id="150" name="Straight Connector 149"/>
              <p:cNvCxnSpPr/>
              <p:nvPr/>
            </p:nvCxnSpPr>
            <p:spPr>
              <a:xfrm>
                <a:off x="4851015" y="2879896"/>
                <a:ext cx="187675" cy="0"/>
              </a:xfrm>
              <a:prstGeom prst="line">
                <a:avLst/>
              </a:prstGeom>
              <a:noFill/>
              <a:ln w="28575" cap="flat" cmpd="sng" algn="ctr">
                <a:solidFill>
                  <a:srgbClr val="0078D7"/>
                </a:solidFill>
                <a:prstDash val="solid"/>
                <a:headEnd type="none"/>
                <a:tailEnd type="none"/>
              </a:ln>
              <a:effectLst/>
            </p:spPr>
          </p:cxnSp>
          <p:cxnSp>
            <p:nvCxnSpPr>
              <p:cNvPr id="151" name="Straight Connector 150"/>
              <p:cNvCxnSpPr/>
              <p:nvPr/>
            </p:nvCxnSpPr>
            <p:spPr>
              <a:xfrm>
                <a:off x="4851015" y="2776336"/>
                <a:ext cx="250232" cy="0"/>
              </a:xfrm>
              <a:prstGeom prst="line">
                <a:avLst/>
              </a:prstGeom>
              <a:noFill/>
              <a:ln w="28575" cap="flat" cmpd="sng" algn="ctr">
                <a:solidFill>
                  <a:srgbClr val="0078D7"/>
                </a:solidFill>
                <a:prstDash val="solid"/>
                <a:headEnd type="none"/>
                <a:tailEnd type="none"/>
              </a:ln>
              <a:effectLst/>
            </p:spPr>
          </p:cxnSp>
          <p:cxnSp>
            <p:nvCxnSpPr>
              <p:cNvPr id="152" name="Straight Connector 151"/>
              <p:cNvCxnSpPr/>
              <p:nvPr/>
            </p:nvCxnSpPr>
            <p:spPr>
              <a:xfrm>
                <a:off x="4851015" y="2672776"/>
                <a:ext cx="310071" cy="0"/>
              </a:xfrm>
              <a:prstGeom prst="line">
                <a:avLst/>
              </a:prstGeom>
              <a:noFill/>
              <a:ln w="28575" cap="flat" cmpd="sng" algn="ctr">
                <a:solidFill>
                  <a:srgbClr val="0078D7"/>
                </a:solidFill>
                <a:prstDash val="solid"/>
                <a:headEnd type="none"/>
                <a:tailEnd type="none"/>
              </a:ln>
              <a:effectLst/>
            </p:spPr>
          </p:cxnSp>
          <p:pic>
            <p:nvPicPr>
              <p:cNvPr id="153" name="Picture 152"/>
              <p:cNvPicPr>
                <a:picLocks noChangeAspect="1"/>
              </p:cNvPicPr>
              <p:nvPr/>
            </p:nvPicPr>
            <p:blipFill>
              <a:blip r:embed="rId4"/>
              <a:stretch>
                <a:fillRect/>
              </a:stretch>
            </p:blipFill>
            <p:spPr>
              <a:xfrm>
                <a:off x="4719080" y="2629993"/>
                <a:ext cx="88238" cy="85565"/>
              </a:xfrm>
              <a:prstGeom prst="rect">
                <a:avLst/>
              </a:prstGeom>
            </p:spPr>
          </p:pic>
        </p:grpSp>
        <p:sp>
          <p:nvSpPr>
            <p:cNvPr id="95" name="Rounded Rectangle 94"/>
            <p:cNvSpPr/>
            <p:nvPr/>
          </p:nvSpPr>
          <p:spPr>
            <a:xfrm>
              <a:off x="6785571" y="2417872"/>
              <a:ext cx="2530957" cy="249857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96" name="Rounded Rectangle 95"/>
            <p:cNvSpPr/>
            <p:nvPr/>
          </p:nvSpPr>
          <p:spPr>
            <a:xfrm>
              <a:off x="6880352" y="4129917"/>
              <a:ext cx="2340459"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97" name="Rectangle 96"/>
            <p:cNvSpPr/>
            <p:nvPr/>
          </p:nvSpPr>
          <p:spPr bwMode="auto">
            <a:xfrm>
              <a:off x="7559288" y="4172725"/>
              <a:ext cx="1556477" cy="3715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Kernel</a:t>
              </a:r>
            </a:p>
          </p:txBody>
        </p:sp>
        <p:sp>
          <p:nvSpPr>
            <p:cNvPr id="98" name="Rectangle 97"/>
            <p:cNvSpPr/>
            <p:nvPr/>
          </p:nvSpPr>
          <p:spPr bwMode="auto">
            <a:xfrm>
              <a:off x="6880352" y="4659982"/>
              <a:ext cx="2337769"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tabLst>
                  <a:tab pos="63145" algn="l"/>
                </a:tabLst>
                <a:defRPr/>
              </a:pPr>
              <a:r>
                <a:rPr kumimoji="0" lang="en-US" sz="1122" b="0" i="0" u="none" strike="noStrike" kern="0" cap="none" spc="0" normalizeH="0" baseline="0" noProof="0" dirty="0" err="1">
                  <a:ln>
                    <a:noFill/>
                  </a:ln>
                  <a:solidFill>
                    <a:srgbClr val="505050">
                      <a:lumMod val="60000"/>
                      <a:lumOff val="40000"/>
                    </a:srgbClr>
                  </a:solidFill>
                  <a:effectLst/>
                  <a:uLnTx/>
                  <a:uFillTx/>
                  <a:latin typeface="Segoe UI"/>
                  <a:ea typeface="Segoe UI" pitchFamily="34" charset="0"/>
                  <a:cs typeface="Segoe UI" pitchFamily="34" charset="0"/>
                </a:rPr>
                <a:t>SystemContainer</a:t>
              </a:r>
              <a:endParaRPr kumimoji="0" lang="en-US" sz="1122"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endParaRPr>
            </a:p>
          </p:txBody>
        </p:sp>
        <p:grpSp>
          <p:nvGrpSpPr>
            <p:cNvPr id="99" name="Group 98"/>
            <p:cNvGrpSpPr/>
            <p:nvPr/>
          </p:nvGrpSpPr>
          <p:grpSpPr>
            <a:xfrm>
              <a:off x="4300396" y="4923427"/>
              <a:ext cx="3835682" cy="632055"/>
              <a:chOff x="4274371" y="5085874"/>
              <a:chExt cx="3760814" cy="429060"/>
            </a:xfrm>
          </p:grpSpPr>
          <p:grpSp>
            <p:nvGrpSpPr>
              <p:cNvPr id="141" name="Group 140"/>
              <p:cNvGrpSpPr/>
              <p:nvPr/>
            </p:nvGrpSpPr>
            <p:grpSpPr>
              <a:xfrm>
                <a:off x="4274371" y="5085874"/>
                <a:ext cx="3760814" cy="274321"/>
                <a:chOff x="4274371" y="5085874"/>
                <a:chExt cx="3760814" cy="274321"/>
              </a:xfrm>
            </p:grpSpPr>
            <p:sp>
              <p:nvSpPr>
                <p:cNvPr id="143" name="Rectangle 142"/>
                <p:cNvSpPr/>
                <p:nvPr/>
              </p:nvSpPr>
              <p:spPr bwMode="auto">
                <a:xfrm>
                  <a:off x="4325198" y="5308264"/>
                  <a:ext cx="3657600" cy="51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ight Arrow 143"/>
                <p:cNvSpPr/>
                <p:nvPr/>
              </p:nvSpPr>
              <p:spPr>
                <a:xfrm rot="16200000">
                  <a:off x="4212631" y="5147614"/>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45" name="Right Arrow 144"/>
                <p:cNvSpPr/>
                <p:nvPr/>
              </p:nvSpPr>
              <p:spPr>
                <a:xfrm rot="16200000">
                  <a:off x="7822606" y="5147615"/>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142" name="Rectangle 141"/>
              <p:cNvSpPr/>
              <p:nvPr/>
            </p:nvSpPr>
            <p:spPr bwMode="auto">
              <a:xfrm>
                <a:off x="6123103" y="5316900"/>
                <a:ext cx="63352" cy="198034"/>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0" name="Group 99"/>
            <p:cNvGrpSpPr/>
            <p:nvPr/>
          </p:nvGrpSpPr>
          <p:grpSpPr>
            <a:xfrm>
              <a:off x="7045993" y="4234852"/>
              <a:ext cx="247330" cy="247330"/>
              <a:chOff x="4689142" y="4402014"/>
              <a:chExt cx="517565" cy="517563"/>
            </a:xfrm>
          </p:grpSpPr>
          <p:sp>
            <p:nvSpPr>
              <p:cNvPr id="132" name="Oval 131"/>
              <p:cNvSpPr/>
              <p:nvPr/>
            </p:nvSpPr>
            <p:spPr bwMode="auto">
              <a:xfrm>
                <a:off x="4888030" y="4402014"/>
                <a:ext cx="119786" cy="517563"/>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p:cNvSpPr/>
              <p:nvPr/>
            </p:nvSpPr>
            <p:spPr bwMode="auto">
              <a:xfrm rot="2700000">
                <a:off x="4891503" y="4421815"/>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p:cNvSpPr/>
              <p:nvPr/>
            </p:nvSpPr>
            <p:spPr bwMode="auto">
              <a:xfrm rot="5400000">
                <a:off x="4888032" y="4402013"/>
                <a:ext cx="119786" cy="517565"/>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p:nvSpPr>
            <p:spPr bwMode="auto">
              <a:xfrm rot="18900000" flipH="1">
                <a:off x="4891505" y="4421816"/>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p:cNvSpPr/>
              <p:nvPr/>
            </p:nvSpPr>
            <p:spPr bwMode="auto">
              <a:xfrm>
                <a:off x="4908293" y="4623868"/>
                <a:ext cx="76505" cy="74998"/>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p:cNvSpPr/>
              <p:nvPr/>
            </p:nvSpPr>
            <p:spPr bwMode="auto">
              <a:xfrm flipH="1">
                <a:off x="5073274" y="447664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p:cNvSpPr/>
              <p:nvPr/>
            </p:nvSpPr>
            <p:spPr bwMode="auto">
              <a:xfrm flipH="1">
                <a:off x="5104157" y="4692828"/>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p:cNvSpPr/>
              <p:nvPr/>
            </p:nvSpPr>
            <p:spPr bwMode="auto">
              <a:xfrm flipH="1">
                <a:off x="4893675" y="4843812"/>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p:cNvSpPr/>
              <p:nvPr/>
            </p:nvSpPr>
            <p:spPr bwMode="auto">
              <a:xfrm flipH="1">
                <a:off x="4775940" y="453848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1" name="Rounded Rectangle 100"/>
            <p:cNvSpPr/>
            <p:nvPr/>
          </p:nvSpPr>
          <p:spPr>
            <a:xfrm>
              <a:off x="6880355" y="2505005"/>
              <a:ext cx="726765" cy="1564054"/>
            </a:xfrm>
            <a:prstGeom prst="roundRect">
              <a:avLst>
                <a:gd name="adj" fmla="val 3090"/>
              </a:avLst>
            </a:prstGeom>
            <a:solidFill>
              <a:srgbClr val="FFFFFF"/>
            </a:solidFill>
            <a:ln w="28575" cap="flat" cmpd="sng" algn="ctr">
              <a:solidFill>
                <a:srgbClr val="0078D7"/>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02" name="Rounded Rectangle 101"/>
            <p:cNvSpPr/>
            <p:nvPr/>
          </p:nvSpPr>
          <p:spPr>
            <a:xfrm>
              <a:off x="7685850" y="2505005"/>
              <a:ext cx="726765" cy="156405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03" name="Rounded Rectangle 102"/>
            <p:cNvSpPr/>
            <p:nvPr/>
          </p:nvSpPr>
          <p:spPr>
            <a:xfrm>
              <a:off x="8491356" y="2505005"/>
              <a:ext cx="726765" cy="156405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04" name="Rectangle 103"/>
            <p:cNvSpPr/>
            <p:nvPr/>
          </p:nvSpPr>
          <p:spPr bwMode="auto">
            <a:xfrm rot="16200000">
              <a:off x="6763085" y="2670135"/>
              <a:ext cx="974668" cy="7140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Credential Guard</a:t>
              </a:r>
            </a:p>
          </p:txBody>
        </p:sp>
        <p:sp>
          <p:nvSpPr>
            <p:cNvPr id="105" name="Rectangle 104"/>
            <p:cNvSpPr/>
            <p:nvPr/>
          </p:nvSpPr>
          <p:spPr bwMode="auto">
            <a:xfrm rot="16200000">
              <a:off x="7558417"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err="1">
                  <a:ln>
                    <a:noFill/>
                  </a:ln>
                  <a:solidFill>
                    <a:srgbClr val="505050">
                      <a:lumMod val="60000"/>
                      <a:lumOff val="40000"/>
                    </a:srgbClr>
                  </a:solidFill>
                  <a:effectLst/>
                  <a:uLnTx/>
                  <a:uFillTx/>
                  <a:latin typeface="Segoe UI"/>
                  <a:ea typeface="Segoe UI" pitchFamily="34" charset="0"/>
                  <a:cs typeface="Segoe UI" pitchFamily="34" charset="0"/>
                </a:rPr>
                <a:t>Trustlet</a:t>
              </a: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 #2</a:t>
              </a:r>
            </a:p>
          </p:txBody>
        </p:sp>
        <p:sp>
          <p:nvSpPr>
            <p:cNvPr id="106" name="Rectangle 105"/>
            <p:cNvSpPr/>
            <p:nvPr/>
          </p:nvSpPr>
          <p:spPr bwMode="auto">
            <a:xfrm rot="16200000">
              <a:off x="8363462"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err="1">
                  <a:ln>
                    <a:noFill/>
                  </a:ln>
                  <a:solidFill>
                    <a:srgbClr val="505050">
                      <a:lumMod val="60000"/>
                      <a:lumOff val="40000"/>
                    </a:srgbClr>
                  </a:solidFill>
                  <a:effectLst/>
                  <a:uLnTx/>
                  <a:uFillTx/>
                  <a:latin typeface="Segoe UI"/>
                  <a:ea typeface="Segoe UI" pitchFamily="34" charset="0"/>
                  <a:cs typeface="Segoe UI" pitchFamily="34" charset="0"/>
                </a:rPr>
                <a:t>Trustlet</a:t>
              </a:r>
              <a:r>
                <a:rPr kumimoji="0" lang="en-US" sz="142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 #3</a:t>
              </a:r>
            </a:p>
          </p:txBody>
        </p:sp>
        <p:grpSp>
          <p:nvGrpSpPr>
            <p:cNvPr id="107" name="Group 106"/>
            <p:cNvGrpSpPr/>
            <p:nvPr/>
          </p:nvGrpSpPr>
          <p:grpSpPr>
            <a:xfrm>
              <a:off x="7144138" y="3673840"/>
              <a:ext cx="1792460" cy="232502"/>
              <a:chOff x="7003827" y="3586804"/>
              <a:chExt cx="1757473" cy="227964"/>
            </a:xfrm>
          </p:grpSpPr>
          <p:sp>
            <p:nvSpPr>
              <p:cNvPr id="122" name="Freeform 79"/>
              <p:cNvSpPr>
                <a:spLocks/>
              </p:cNvSpPr>
              <p:nvPr/>
            </p:nvSpPr>
            <p:spPr bwMode="auto">
              <a:xfrm>
                <a:off x="7003827"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3" name="Freeform 80"/>
              <p:cNvSpPr>
                <a:spLocks/>
              </p:cNvSpPr>
              <p:nvPr/>
            </p:nvSpPr>
            <p:spPr bwMode="auto">
              <a:xfrm>
                <a:off x="7026762"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4" name="Freeform 81"/>
              <p:cNvSpPr>
                <a:spLocks/>
              </p:cNvSpPr>
              <p:nvPr/>
            </p:nvSpPr>
            <p:spPr bwMode="auto">
              <a:xfrm>
                <a:off x="7055733"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5" name="Freeform 79"/>
              <p:cNvSpPr>
                <a:spLocks/>
              </p:cNvSpPr>
              <p:nvPr/>
            </p:nvSpPr>
            <p:spPr bwMode="auto">
              <a:xfrm>
                <a:off x="7792020"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6" name="Freeform 80"/>
              <p:cNvSpPr>
                <a:spLocks/>
              </p:cNvSpPr>
              <p:nvPr/>
            </p:nvSpPr>
            <p:spPr bwMode="auto">
              <a:xfrm>
                <a:off x="7814955"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7" name="Freeform 81"/>
              <p:cNvSpPr>
                <a:spLocks/>
              </p:cNvSpPr>
              <p:nvPr/>
            </p:nvSpPr>
            <p:spPr bwMode="auto">
              <a:xfrm>
                <a:off x="7843926"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28" name="Group 127"/>
              <p:cNvGrpSpPr/>
              <p:nvPr/>
            </p:nvGrpSpPr>
            <p:grpSpPr>
              <a:xfrm>
                <a:off x="8577833" y="3586804"/>
                <a:ext cx="183467" cy="216057"/>
                <a:chOff x="1746244" y="6292858"/>
                <a:chExt cx="241299" cy="284163"/>
              </a:xfrm>
            </p:grpSpPr>
            <p:sp>
              <p:nvSpPr>
                <p:cNvPr id="129" name="Freeform 79"/>
                <p:cNvSpPr>
                  <a:spLocks/>
                </p:cNvSpPr>
                <p:nvPr/>
              </p:nvSpPr>
              <p:spPr bwMode="auto">
                <a:xfrm>
                  <a:off x="1746244" y="6292858"/>
                  <a:ext cx="241299"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 name="Freeform 80"/>
                <p:cNvSpPr>
                  <a:spLocks/>
                </p:cNvSpPr>
                <p:nvPr/>
              </p:nvSpPr>
              <p:spPr bwMode="auto">
                <a:xfrm>
                  <a:off x="1776409" y="6321442"/>
                  <a:ext cx="153987"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1" name="Freeform 81"/>
                <p:cNvSpPr>
                  <a:spLocks/>
                </p:cNvSpPr>
                <p:nvPr/>
              </p:nvSpPr>
              <p:spPr bwMode="auto">
                <a:xfrm>
                  <a:off x="1814512" y="6351588"/>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08" name="Group 107"/>
            <p:cNvGrpSpPr/>
            <p:nvPr/>
          </p:nvGrpSpPr>
          <p:grpSpPr>
            <a:xfrm>
              <a:off x="6144638" y="3772236"/>
              <a:ext cx="594302" cy="317526"/>
              <a:chOff x="3723971" y="2509717"/>
              <a:chExt cx="981744" cy="322495"/>
            </a:xfrm>
            <a:solidFill>
              <a:srgbClr val="969696"/>
            </a:solidFill>
          </p:grpSpPr>
          <p:sp>
            <p:nvSpPr>
              <p:cNvPr id="120" name="Right Arrow 119"/>
              <p:cNvSpPr/>
              <p:nvPr/>
            </p:nvSpPr>
            <p:spPr>
              <a:xfrm>
                <a:off x="3723971" y="250971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BFBFBF"/>
                  </a:solidFill>
                  <a:effectLst/>
                  <a:uLnTx/>
                  <a:uFillTx/>
                  <a:latin typeface="Segoe UI"/>
                  <a:ea typeface="+mn-ea"/>
                  <a:cs typeface="+mn-cs"/>
                </a:endParaRPr>
              </a:p>
            </p:txBody>
          </p:sp>
          <p:sp>
            <p:nvSpPr>
              <p:cNvPr id="121" name="Right Arrow 120"/>
              <p:cNvSpPr/>
              <p:nvPr/>
            </p:nvSpPr>
            <p:spPr>
              <a:xfrm rot="10800000">
                <a:off x="3723971" y="266630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BFBFBF"/>
                  </a:solidFill>
                  <a:effectLst/>
                  <a:uLnTx/>
                  <a:uFillTx/>
                  <a:latin typeface="Segoe UI"/>
                  <a:ea typeface="+mn-ea"/>
                  <a:cs typeface="+mn-cs"/>
                </a:endParaRPr>
              </a:p>
            </p:txBody>
          </p:sp>
        </p:grpSp>
        <p:sp>
          <p:nvSpPr>
            <p:cNvPr id="109" name="Rounded Rectangle 108"/>
            <p:cNvSpPr/>
            <p:nvPr/>
          </p:nvSpPr>
          <p:spPr>
            <a:xfrm flipH="1" flipV="1">
              <a:off x="4842647" y="5569271"/>
              <a:ext cx="2782267" cy="1142439"/>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10" name="Rectangle 109"/>
            <p:cNvSpPr/>
            <p:nvPr/>
          </p:nvSpPr>
          <p:spPr bwMode="auto">
            <a:xfrm>
              <a:off x="4918125" y="6617802"/>
              <a:ext cx="681615" cy="192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8287" marR="0" lvl="0" indent="0" defTabSz="932293" eaLnBrk="1" fontAlgn="base" latinLnBrk="0" hangingPunct="1">
                <a:lnSpc>
                  <a:spcPct val="90000"/>
                </a:lnSpc>
                <a:spcBef>
                  <a:spcPct val="0"/>
                </a:spcBef>
                <a:spcAft>
                  <a:spcPct val="0"/>
                </a:spcAft>
                <a:buClrTx/>
                <a:buSzTx/>
                <a:buFontTx/>
                <a:buNone/>
                <a:tabLst>
                  <a:tab pos="63145" algn="l"/>
                </a:tabLst>
                <a:defRPr/>
              </a:pPr>
              <a:r>
                <a:rPr kumimoji="0" lang="en-US" sz="918"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Hypervisor</a:t>
              </a:r>
            </a:p>
          </p:txBody>
        </p:sp>
        <p:grpSp>
          <p:nvGrpSpPr>
            <p:cNvPr id="111" name="Group 110"/>
            <p:cNvGrpSpPr/>
            <p:nvPr/>
          </p:nvGrpSpPr>
          <p:grpSpPr>
            <a:xfrm>
              <a:off x="5853797" y="5717572"/>
              <a:ext cx="728882" cy="540077"/>
              <a:chOff x="6611938" y="6832601"/>
              <a:chExt cx="263525" cy="195263"/>
            </a:xfrm>
          </p:grpSpPr>
          <p:sp>
            <p:nvSpPr>
              <p:cNvPr id="116" name="Freeform 8"/>
              <p:cNvSpPr>
                <a:spLocks/>
              </p:cNvSpPr>
              <p:nvPr/>
            </p:nvSpPr>
            <p:spPr bwMode="auto">
              <a:xfrm>
                <a:off x="6691313"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7" name="Line 54"/>
              <p:cNvSpPr>
                <a:spLocks noChangeShapeType="1"/>
              </p:cNvSpPr>
              <p:nvPr/>
            </p:nvSpPr>
            <p:spPr bwMode="auto">
              <a:xfrm>
                <a:off x="6653213"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8" name="Rectangle 56"/>
              <p:cNvSpPr>
                <a:spLocks noChangeArrowheads="1"/>
              </p:cNvSpPr>
              <p:nvPr/>
            </p:nvSpPr>
            <p:spPr bwMode="auto">
              <a:xfrm>
                <a:off x="6645276"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9" name="Freeform 57"/>
              <p:cNvSpPr>
                <a:spLocks/>
              </p:cNvSpPr>
              <p:nvPr/>
            </p:nvSpPr>
            <p:spPr bwMode="auto">
              <a:xfrm>
                <a:off x="6611938"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12" name="Rectangle 111"/>
            <p:cNvSpPr/>
            <p:nvPr/>
          </p:nvSpPr>
          <p:spPr bwMode="auto">
            <a:xfrm>
              <a:off x="5596503" y="6312352"/>
              <a:ext cx="1243471" cy="2615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505050">
                      <a:lumMod val="60000"/>
                      <a:lumOff val="40000"/>
                    </a:srgbClr>
                  </a:solidFill>
                  <a:effectLst/>
                  <a:uLnTx/>
                  <a:uFillTx/>
                  <a:latin typeface="Segoe UI"/>
                  <a:ea typeface="Segoe UI" pitchFamily="34" charset="0"/>
                  <a:cs typeface="Segoe UI" pitchFamily="34" charset="0"/>
                </a:rPr>
                <a:t>Device Hardware</a:t>
              </a:r>
            </a:p>
          </p:txBody>
        </p:sp>
        <p:sp>
          <p:nvSpPr>
            <p:cNvPr id="113" name="Rectangle 112"/>
            <p:cNvSpPr/>
            <p:nvPr/>
          </p:nvSpPr>
          <p:spPr bwMode="auto">
            <a:xfrm>
              <a:off x="3286996" y="4659982"/>
              <a:ext cx="2199966"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tabLst>
                  <a:tab pos="63145" algn="l"/>
                </a:tabLst>
                <a:defRPr/>
              </a:pPr>
              <a:r>
                <a:rPr lang="en-US" sz="1122" kern="0" dirty="0">
                  <a:solidFill>
                    <a:srgbClr val="505050">
                      <a:lumMod val="60000"/>
                      <a:lumOff val="40000"/>
                    </a:srgbClr>
                  </a:solidFill>
                  <a:latin typeface="Segoe UI"/>
                  <a:ea typeface="Segoe UI" pitchFamily="34" charset="0"/>
                  <a:cs typeface="Segoe UI" pitchFamily="34" charset="0"/>
                </a:rPr>
                <a:t>Windows Operating System</a:t>
              </a:r>
            </a:p>
          </p:txBody>
        </p:sp>
        <p:sp>
          <p:nvSpPr>
            <p:cNvPr id="114" name="Rectangle 113"/>
            <p:cNvSpPr/>
            <p:nvPr/>
          </p:nvSpPr>
          <p:spPr bwMode="auto">
            <a:xfrm>
              <a:off x="6291837" y="5338609"/>
              <a:ext cx="1790811"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defRPr/>
              </a:pPr>
              <a:r>
                <a:rPr lang="en-US" sz="1122" kern="0" dirty="0">
                  <a:solidFill>
                    <a:srgbClr val="505050">
                      <a:lumMod val="60000"/>
                      <a:lumOff val="40000"/>
                    </a:srgbClr>
                  </a:solidFill>
                  <a:latin typeface="Segoe UI"/>
                  <a:ea typeface="Segoe UI" pitchFamily="34" charset="0"/>
                  <a:cs typeface="Segoe UI" pitchFamily="34" charset="0"/>
                </a:rPr>
                <a:t>Hyper-V</a:t>
              </a:r>
            </a:p>
          </p:txBody>
        </p:sp>
        <p:sp>
          <p:nvSpPr>
            <p:cNvPr id="115" name="Rectangle 114"/>
            <p:cNvSpPr/>
            <p:nvPr/>
          </p:nvSpPr>
          <p:spPr bwMode="auto">
            <a:xfrm>
              <a:off x="4358245" y="5338609"/>
              <a:ext cx="1786392"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algn="ctr" defTabSz="932293" eaLnBrk="1" fontAlgn="base" latinLnBrk="0" hangingPunct="1">
                <a:lnSpc>
                  <a:spcPct val="90000"/>
                </a:lnSpc>
                <a:spcBef>
                  <a:spcPct val="0"/>
                </a:spcBef>
                <a:spcAft>
                  <a:spcPct val="0"/>
                </a:spcAft>
                <a:buClrTx/>
                <a:buSzTx/>
                <a:buFontTx/>
                <a:buNone/>
                <a:defRPr/>
              </a:pPr>
              <a:r>
                <a:rPr lang="en-US" sz="1122" kern="0" dirty="0">
                  <a:solidFill>
                    <a:srgbClr val="505050">
                      <a:lumMod val="60000"/>
                      <a:lumOff val="40000"/>
                    </a:srgbClr>
                  </a:solidFill>
                  <a:latin typeface="Segoe UI"/>
                  <a:ea typeface="Segoe UI" pitchFamily="34" charset="0"/>
                  <a:cs typeface="Segoe UI" pitchFamily="34" charset="0"/>
                </a:rPr>
                <a:t>Hyper-V</a:t>
              </a:r>
            </a:p>
          </p:txBody>
        </p:sp>
      </p:grpSp>
    </p:spTree>
    <p:extLst>
      <p:ext uri="{BB962C8B-B14F-4D97-AF65-F5344CB8AC3E}">
        <p14:creationId xmlns:p14="http://schemas.microsoft.com/office/powerpoint/2010/main" val="15100032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Integrity</a:t>
            </a:r>
          </a:p>
        </p:txBody>
      </p:sp>
    </p:spTree>
    <p:extLst>
      <p:ext uri="{BB962C8B-B14F-4D97-AF65-F5344CB8AC3E}">
        <p14:creationId xmlns:p14="http://schemas.microsoft.com/office/powerpoint/2010/main" val="16346124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Virtualization based security (VBS)</a:t>
            </a:r>
            <a:br>
              <a:rPr lang="en-US" dirty="0"/>
            </a:br>
            <a:endParaRPr lang="en-US" dirty="0"/>
          </a:p>
        </p:txBody>
      </p:sp>
      <p:sp>
        <p:nvSpPr>
          <p:cNvPr id="3" name="Content Placeholder 2"/>
          <p:cNvSpPr>
            <a:spLocks noGrp="1"/>
          </p:cNvSpPr>
          <p:nvPr>
            <p:ph type="body" sz="quarter" idx="10"/>
          </p:nvPr>
        </p:nvSpPr>
        <p:spPr>
          <a:xfrm>
            <a:off x="960437" y="1516062"/>
            <a:ext cx="11277600" cy="3962400"/>
          </a:xfrm>
          <a:prstGeom prst="rect">
            <a:avLst/>
          </a:prstGeom>
        </p:spPr>
        <p:txBody>
          <a:bodyPr>
            <a:noAutofit/>
          </a:bodyPr>
          <a:lstStyle/>
          <a:p>
            <a:pPr lvl="1">
              <a:lnSpc>
                <a:spcPct val="100000"/>
              </a:lnSpc>
              <a:spcBef>
                <a:spcPts val="600"/>
              </a:spcBef>
              <a:spcAft>
                <a:spcPts val="600"/>
              </a:spcAft>
            </a:pPr>
            <a:r>
              <a:rPr lang="en-US" sz="3600" dirty="0">
                <a:solidFill>
                  <a:srgbClr val="0078D7"/>
                </a:solidFill>
                <a:latin typeface="+mj-lt"/>
              </a:rPr>
              <a:t>Secure execution environment isolated from the high-level OS</a:t>
            </a:r>
          </a:p>
          <a:p>
            <a:pPr lvl="1">
              <a:lnSpc>
                <a:spcPct val="100000"/>
              </a:lnSpc>
              <a:spcBef>
                <a:spcPts val="600"/>
              </a:spcBef>
              <a:spcAft>
                <a:spcPts val="600"/>
              </a:spcAft>
            </a:pPr>
            <a:r>
              <a:rPr lang="en-US" sz="3600" dirty="0">
                <a:solidFill>
                  <a:srgbClr val="0078D7"/>
                </a:solidFill>
                <a:latin typeface="+mj-lt"/>
              </a:rPr>
              <a:t>Enhanced OS protection against attacks (including attacks from kernel mode)</a:t>
            </a:r>
          </a:p>
          <a:p>
            <a:pPr lvl="1">
              <a:lnSpc>
                <a:spcPct val="100000"/>
              </a:lnSpc>
              <a:spcBef>
                <a:spcPts val="600"/>
              </a:spcBef>
              <a:spcAft>
                <a:spcPts val="600"/>
              </a:spcAft>
            </a:pPr>
            <a:r>
              <a:rPr lang="en-US" sz="3600" dirty="0">
                <a:solidFill>
                  <a:srgbClr val="0078D7"/>
                </a:solidFill>
                <a:latin typeface="+mj-lt"/>
              </a:rPr>
              <a:t>Protection of secrets (e.g. derived user credentials)</a:t>
            </a:r>
          </a:p>
          <a:p>
            <a:pPr lvl="1">
              <a:lnSpc>
                <a:spcPct val="100000"/>
              </a:lnSpc>
              <a:spcBef>
                <a:spcPts val="600"/>
              </a:spcBef>
              <a:spcAft>
                <a:spcPts val="600"/>
              </a:spcAft>
            </a:pPr>
            <a:r>
              <a:rPr lang="en-US" sz="3600" dirty="0">
                <a:solidFill>
                  <a:srgbClr val="0078D7"/>
                </a:solidFill>
                <a:latin typeface="+mj-lt"/>
              </a:rPr>
              <a:t>Protection of guest VM secrets from the host OS</a:t>
            </a:r>
          </a:p>
        </p:txBody>
      </p:sp>
      <p:sp>
        <p:nvSpPr>
          <p:cNvPr id="4" name="TextBox 3"/>
          <p:cNvSpPr txBox="1"/>
          <p:nvPr/>
        </p:nvSpPr>
        <p:spPr>
          <a:xfrm>
            <a:off x="503237" y="830262"/>
            <a:ext cx="8742710" cy="602961"/>
          </a:xfrm>
          <a:prstGeom prst="rect">
            <a:avLst/>
          </a:prstGeom>
          <a:noFill/>
        </p:spPr>
        <p:txBody>
          <a:bodyPr wrap="square" lIns="137141" tIns="109712" rIns="137141" bIns="109712" rtlCol="0">
            <a:spAutoFit/>
          </a:bodyPr>
          <a:lstStyle/>
          <a:p>
            <a:pPr defTabSz="685738">
              <a:lnSpc>
                <a:spcPct val="90000"/>
              </a:lnSpc>
              <a:spcAft>
                <a:spcPts val="450"/>
              </a:spcAft>
              <a:defRPr/>
            </a:pPr>
            <a:r>
              <a:rPr lang="en-US" sz="2700" kern="0" dirty="0">
                <a:solidFill>
                  <a:srgbClr val="0078D7"/>
                </a:solidFill>
                <a:latin typeface="+mj-lt"/>
              </a:rPr>
              <a:t>A new trust boundary for Windows</a:t>
            </a:r>
            <a:endParaRPr lang="en-US" sz="3000" kern="0" dirty="0">
              <a:solidFill>
                <a:srgbClr val="0078D7"/>
              </a:solidFill>
              <a:latin typeface="+mj-lt"/>
            </a:endParaRPr>
          </a:p>
        </p:txBody>
      </p:sp>
    </p:spTree>
    <p:extLst>
      <p:ext uri="{BB962C8B-B14F-4D97-AF65-F5344CB8AC3E}">
        <p14:creationId xmlns:p14="http://schemas.microsoft.com/office/powerpoint/2010/main" val="22066763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0989600" y="1506021"/>
            <a:ext cx="212308" cy="42058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0745714" y="2373749"/>
            <a:ext cx="200427" cy="3338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10499899" y="3014024"/>
            <a:ext cx="212308" cy="26990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6921971" y="3287027"/>
            <a:ext cx="3568982" cy="2302922"/>
            <a:chOff x="6950474" y="3230488"/>
            <a:chExt cx="3499767" cy="2258260"/>
          </a:xfrm>
        </p:grpSpPr>
        <p:sp>
          <p:nvSpPr>
            <p:cNvPr id="72" name="Freeform 71"/>
            <p:cNvSpPr/>
            <p:nvPr/>
          </p:nvSpPr>
          <p:spPr bwMode="auto">
            <a:xfrm>
              <a:off x="6950474" y="5298085"/>
              <a:ext cx="845105" cy="190663"/>
            </a:xfrm>
            <a:custGeom>
              <a:avLst/>
              <a:gdLst>
                <a:gd name="connsiteX0" fmla="*/ 870933 w 870933"/>
                <a:gd name="connsiteY0" fmla="*/ 0 h 248442"/>
                <a:gd name="connsiteX1" fmla="*/ 870933 w 870933"/>
                <a:gd name="connsiteY1" fmla="*/ 248442 h 248442"/>
                <a:gd name="connsiteX2" fmla="*/ 0 w 870933"/>
                <a:gd name="connsiteY2" fmla="*/ 248442 h 248442"/>
                <a:gd name="connsiteX3" fmla="*/ 0 w 870933"/>
                <a:gd name="connsiteY3" fmla="*/ 223111 h 248442"/>
                <a:gd name="connsiteX4" fmla="*/ 210052 w 870933"/>
                <a:gd name="connsiteY4" fmla="*/ 190232 h 248442"/>
                <a:gd name="connsiteX5" fmla="*/ 851244 w 870933"/>
                <a:gd name="connsiteY5" fmla="*/ 8206 h 24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933" h="248442">
                  <a:moveTo>
                    <a:pt x="870933" y="0"/>
                  </a:moveTo>
                  <a:lnTo>
                    <a:pt x="870933" y="248442"/>
                  </a:lnTo>
                  <a:lnTo>
                    <a:pt x="0" y="248442"/>
                  </a:lnTo>
                  <a:lnTo>
                    <a:pt x="0" y="223111"/>
                  </a:lnTo>
                  <a:lnTo>
                    <a:pt x="210052" y="190232"/>
                  </a:lnTo>
                  <a:cubicBezTo>
                    <a:pt x="429511" y="148927"/>
                    <a:pt x="643658" y="87739"/>
                    <a:pt x="851244" y="8206"/>
                  </a:cubicBezTo>
                  <a:close/>
                </a:path>
              </a:pathLst>
            </a:custGeom>
            <a:pattFill prst="ltUpDiag">
              <a:fgClr>
                <a:srgbClr val="FF0000"/>
              </a:fgClr>
              <a:bgClr>
                <a:schemeClr val="bg1">
                  <a:lumMod val="95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p:nvPr/>
          </p:nvSpPr>
          <p:spPr bwMode="auto">
            <a:xfrm>
              <a:off x="7821502" y="5016788"/>
              <a:ext cx="845772" cy="342284"/>
            </a:xfrm>
            <a:custGeom>
              <a:avLst/>
              <a:gdLst>
                <a:gd name="connsiteX0" fmla="*/ 701686 w 870933"/>
                <a:gd name="connsiteY0" fmla="*/ 0 h 446010"/>
                <a:gd name="connsiteX1" fmla="*/ 870933 w 870933"/>
                <a:gd name="connsiteY1" fmla="*/ 0 h 446010"/>
                <a:gd name="connsiteX2" fmla="*/ 870933 w 870933"/>
                <a:gd name="connsiteY2" fmla="*/ 446010 h 446010"/>
                <a:gd name="connsiteX3" fmla="*/ 0 w 870933"/>
                <a:gd name="connsiteY3" fmla="*/ 446010 h 446010"/>
                <a:gd name="connsiteX4" fmla="*/ 0 w 870933"/>
                <a:gd name="connsiteY4" fmla="*/ 357407 h 446010"/>
                <a:gd name="connsiteX5" fmla="*/ 194529 w 870933"/>
                <a:gd name="connsiteY5" fmla="*/ 276329 h 446010"/>
                <a:gd name="connsiteX6" fmla="*/ 591001 w 870933"/>
                <a:gd name="connsiteY6" fmla="*/ 69830 h 44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933" h="446010">
                  <a:moveTo>
                    <a:pt x="701686" y="0"/>
                  </a:moveTo>
                  <a:lnTo>
                    <a:pt x="870933" y="0"/>
                  </a:lnTo>
                  <a:lnTo>
                    <a:pt x="870933" y="446010"/>
                  </a:lnTo>
                  <a:lnTo>
                    <a:pt x="0" y="446010"/>
                  </a:lnTo>
                  <a:lnTo>
                    <a:pt x="0" y="357407"/>
                  </a:lnTo>
                  <a:lnTo>
                    <a:pt x="194529" y="276329"/>
                  </a:lnTo>
                  <a:cubicBezTo>
                    <a:pt x="329911" y="215268"/>
                    <a:pt x="462192" y="146283"/>
                    <a:pt x="591001" y="69830"/>
                  </a:cubicBezTo>
                  <a:close/>
                </a:path>
              </a:pathLst>
            </a:custGeom>
            <a:pattFill prst="ltUpDiag">
              <a:fgClr>
                <a:srgbClr val="FF0000"/>
              </a:fgClr>
              <a:bgClr>
                <a:schemeClr val="bg1">
                  <a:lumMod val="95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77"/>
            <p:cNvSpPr/>
            <p:nvPr/>
          </p:nvSpPr>
          <p:spPr bwMode="auto">
            <a:xfrm>
              <a:off x="8700066" y="4328489"/>
              <a:ext cx="849367" cy="666412"/>
            </a:xfrm>
            <a:custGeom>
              <a:avLst/>
              <a:gdLst>
                <a:gd name="connsiteX0" fmla="*/ 870933 w 870933"/>
                <a:gd name="connsiteY0" fmla="*/ 0 h 772070"/>
                <a:gd name="connsiteX1" fmla="*/ 870933 w 870933"/>
                <a:gd name="connsiteY1" fmla="*/ 772070 h 772070"/>
                <a:gd name="connsiteX2" fmla="*/ 841963 w 870933"/>
                <a:gd name="connsiteY2" fmla="*/ 772070 h 772070"/>
                <a:gd name="connsiteX3" fmla="*/ 841963 w 870933"/>
                <a:gd name="connsiteY3" fmla="*/ 661650 h 772070"/>
                <a:gd name="connsiteX4" fmla="*/ 0 w 870933"/>
                <a:gd name="connsiteY4" fmla="*/ 661650 h 772070"/>
                <a:gd name="connsiteX5" fmla="*/ 0 w 870933"/>
                <a:gd name="connsiteY5" fmla="*/ 605982 h 772070"/>
                <a:gd name="connsiteX6" fmla="*/ 130489 w 870933"/>
                <a:gd name="connsiteY6" fmla="*/ 535055 h 772070"/>
                <a:gd name="connsiteX7" fmla="*/ 810404 w 870933"/>
                <a:gd name="connsiteY7" fmla="*/ 54553 h 772070"/>
                <a:gd name="connsiteX0" fmla="*/ 870933 w 870933"/>
                <a:gd name="connsiteY0" fmla="*/ 0 h 772070"/>
                <a:gd name="connsiteX1" fmla="*/ 870933 w 870933"/>
                <a:gd name="connsiteY1" fmla="*/ 772070 h 772070"/>
                <a:gd name="connsiteX2" fmla="*/ 841963 w 870933"/>
                <a:gd name="connsiteY2" fmla="*/ 661650 h 772070"/>
                <a:gd name="connsiteX3" fmla="*/ 0 w 870933"/>
                <a:gd name="connsiteY3" fmla="*/ 661650 h 772070"/>
                <a:gd name="connsiteX4" fmla="*/ 0 w 870933"/>
                <a:gd name="connsiteY4" fmla="*/ 605982 h 772070"/>
                <a:gd name="connsiteX5" fmla="*/ 130489 w 870933"/>
                <a:gd name="connsiteY5" fmla="*/ 535055 h 772070"/>
                <a:gd name="connsiteX6" fmla="*/ 810404 w 870933"/>
                <a:gd name="connsiteY6" fmla="*/ 54553 h 772070"/>
                <a:gd name="connsiteX7" fmla="*/ 870933 w 870933"/>
                <a:gd name="connsiteY7" fmla="*/ 0 h 772070"/>
                <a:gd name="connsiteX0" fmla="*/ 870933 w 870933"/>
                <a:gd name="connsiteY0" fmla="*/ 0 h 661650"/>
                <a:gd name="connsiteX1" fmla="*/ 841963 w 870933"/>
                <a:gd name="connsiteY1" fmla="*/ 661650 h 661650"/>
                <a:gd name="connsiteX2" fmla="*/ 0 w 870933"/>
                <a:gd name="connsiteY2" fmla="*/ 661650 h 661650"/>
                <a:gd name="connsiteX3" fmla="*/ 0 w 870933"/>
                <a:gd name="connsiteY3" fmla="*/ 605982 h 661650"/>
                <a:gd name="connsiteX4" fmla="*/ 130489 w 870933"/>
                <a:gd name="connsiteY4" fmla="*/ 535055 h 661650"/>
                <a:gd name="connsiteX5" fmla="*/ 810404 w 870933"/>
                <a:gd name="connsiteY5" fmla="*/ 54553 h 661650"/>
                <a:gd name="connsiteX6" fmla="*/ 870933 w 870933"/>
                <a:gd name="connsiteY6" fmla="*/ 0 h 661650"/>
                <a:gd name="connsiteX0" fmla="*/ 870933 w 877002"/>
                <a:gd name="connsiteY0" fmla="*/ 0 h 666412"/>
                <a:gd name="connsiteX1" fmla="*/ 877002 w 877002"/>
                <a:gd name="connsiteY1" fmla="*/ 666412 h 666412"/>
                <a:gd name="connsiteX2" fmla="*/ 0 w 877002"/>
                <a:gd name="connsiteY2" fmla="*/ 661650 h 666412"/>
                <a:gd name="connsiteX3" fmla="*/ 0 w 877002"/>
                <a:gd name="connsiteY3" fmla="*/ 605982 h 666412"/>
                <a:gd name="connsiteX4" fmla="*/ 130489 w 877002"/>
                <a:gd name="connsiteY4" fmla="*/ 535055 h 666412"/>
                <a:gd name="connsiteX5" fmla="*/ 810404 w 877002"/>
                <a:gd name="connsiteY5" fmla="*/ 54553 h 666412"/>
                <a:gd name="connsiteX6" fmla="*/ 870933 w 877002"/>
                <a:gd name="connsiteY6" fmla="*/ 0 h 66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02" h="666412">
                  <a:moveTo>
                    <a:pt x="870933" y="0"/>
                  </a:moveTo>
                  <a:lnTo>
                    <a:pt x="877002" y="666412"/>
                  </a:lnTo>
                  <a:lnTo>
                    <a:pt x="0" y="661650"/>
                  </a:lnTo>
                  <a:lnTo>
                    <a:pt x="0" y="605982"/>
                  </a:lnTo>
                  <a:lnTo>
                    <a:pt x="130489" y="535055"/>
                  </a:lnTo>
                  <a:cubicBezTo>
                    <a:pt x="373481" y="395481"/>
                    <a:pt x="601107" y="234380"/>
                    <a:pt x="810404" y="54553"/>
                  </a:cubicBezTo>
                  <a:lnTo>
                    <a:pt x="870933" y="0"/>
                  </a:lnTo>
                  <a:close/>
                </a:path>
              </a:pathLst>
            </a:custGeom>
            <a:pattFill prst="ltUpDiag">
              <a:fgClr>
                <a:srgbClr val="FF0000"/>
              </a:fgClr>
              <a:bgClr>
                <a:schemeClr val="bg1">
                  <a:lumMod val="95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78"/>
            <p:cNvSpPr/>
            <p:nvPr/>
          </p:nvSpPr>
          <p:spPr bwMode="auto">
            <a:xfrm>
              <a:off x="9580694" y="3230488"/>
              <a:ext cx="869547" cy="1406308"/>
            </a:xfrm>
            <a:custGeom>
              <a:avLst/>
              <a:gdLst>
                <a:gd name="connsiteX0" fmla="*/ 895339 w 895339"/>
                <a:gd name="connsiteY0" fmla="*/ 0 h 1390348"/>
                <a:gd name="connsiteX1" fmla="*/ 870933 w 895339"/>
                <a:gd name="connsiteY1" fmla="*/ 533400 h 1390348"/>
                <a:gd name="connsiteX2" fmla="*/ 870933 w 895339"/>
                <a:gd name="connsiteY2" fmla="*/ 1390348 h 1390348"/>
                <a:gd name="connsiteX3" fmla="*/ 852897 w 895339"/>
                <a:gd name="connsiteY3" fmla="*/ 1390348 h 1390348"/>
                <a:gd name="connsiteX4" fmla="*/ 852897 w 895339"/>
                <a:gd name="connsiteY4" fmla="*/ 1091681 h 1390348"/>
                <a:gd name="connsiteX5" fmla="*/ 29745 w 895339"/>
                <a:gd name="connsiteY5" fmla="*/ 1091681 h 1390348"/>
                <a:gd name="connsiteX6" fmla="*/ 29745 w 895339"/>
                <a:gd name="connsiteY6" fmla="*/ 1390348 h 1390348"/>
                <a:gd name="connsiteX7" fmla="*/ 0 w 895339"/>
                <a:gd name="connsiteY7" fmla="*/ 1390348 h 1390348"/>
                <a:gd name="connsiteX8" fmla="*/ 0 w 895339"/>
                <a:gd name="connsiteY8" fmla="*/ 1087420 h 1390348"/>
                <a:gd name="connsiteX9" fmla="*/ 151676 w 895339"/>
                <a:gd name="connsiteY9" fmla="*/ 950717 h 1390348"/>
                <a:gd name="connsiteX10" fmla="*/ 436925 w 895339"/>
                <a:gd name="connsiteY10" fmla="*/ 654024 h 1390348"/>
                <a:gd name="connsiteX11" fmla="*/ 895339 w 895339"/>
                <a:gd name="connsiteY11" fmla="*/ 0 h 13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339" h="1390348">
                  <a:moveTo>
                    <a:pt x="895339" y="0"/>
                  </a:moveTo>
                  <a:lnTo>
                    <a:pt x="870933" y="533400"/>
                  </a:lnTo>
                  <a:lnTo>
                    <a:pt x="870933" y="1390348"/>
                  </a:lnTo>
                  <a:lnTo>
                    <a:pt x="852897" y="1390348"/>
                  </a:lnTo>
                  <a:lnTo>
                    <a:pt x="852897" y="1091681"/>
                  </a:lnTo>
                  <a:lnTo>
                    <a:pt x="29745" y="1091681"/>
                  </a:lnTo>
                  <a:lnTo>
                    <a:pt x="29745" y="1390348"/>
                  </a:lnTo>
                  <a:lnTo>
                    <a:pt x="0" y="1390348"/>
                  </a:lnTo>
                  <a:lnTo>
                    <a:pt x="0" y="1087420"/>
                  </a:lnTo>
                  <a:lnTo>
                    <a:pt x="151676" y="950717"/>
                  </a:lnTo>
                  <a:cubicBezTo>
                    <a:pt x="251650" y="856209"/>
                    <a:pt x="346856" y="757195"/>
                    <a:pt x="436925" y="654024"/>
                  </a:cubicBezTo>
                  <a:cubicBezTo>
                    <a:pt x="470350" y="613816"/>
                    <a:pt x="861914" y="40208"/>
                    <a:pt x="895339" y="0"/>
                  </a:cubicBezTo>
                  <a:close/>
                </a:path>
              </a:pathLst>
            </a:custGeom>
            <a:pattFill prst="ltUpDiag">
              <a:fgClr>
                <a:srgbClr val="FF0000"/>
              </a:fgClr>
              <a:bgClr>
                <a:schemeClr val="bg1">
                  <a:lumMod val="95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solidFill>
                  <a:srgbClr val="FF0000"/>
                </a:solidFill>
                <a:ea typeface="Segoe UI" pitchFamily="34" charset="0"/>
                <a:cs typeface="Segoe UI" pitchFamily="34" charset="0"/>
              </a:endParaRPr>
            </a:p>
          </p:txBody>
        </p:sp>
      </p:grpSp>
      <p:sp>
        <p:nvSpPr>
          <p:cNvPr id="3" name="L-Shape 2"/>
          <p:cNvSpPr/>
          <p:nvPr/>
        </p:nvSpPr>
        <p:spPr bwMode="auto">
          <a:xfrm>
            <a:off x="6873003" y="567312"/>
            <a:ext cx="4995166" cy="5190374"/>
          </a:xfrm>
          <a:prstGeom prst="corner">
            <a:avLst>
              <a:gd name="adj1" fmla="val 861"/>
              <a:gd name="adj2" fmla="val 86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342621" y="2204414"/>
            <a:ext cx="5207985" cy="2643130"/>
            <a:chOff x="334332" y="2161225"/>
            <a:chExt cx="5106983" cy="2591870"/>
          </a:xfrm>
        </p:grpSpPr>
        <p:sp>
          <p:nvSpPr>
            <p:cNvPr id="24" name="microsoft"/>
            <p:cNvSpPr/>
            <p:nvPr/>
          </p:nvSpPr>
          <p:spPr>
            <a:xfrm>
              <a:off x="334333" y="2161225"/>
              <a:ext cx="5106982" cy="1404487"/>
            </a:xfrm>
            <a:prstGeom prst="rect">
              <a:avLst/>
            </a:prstGeom>
          </p:spPr>
          <p:txBody>
            <a:bodyPr wrap="square" anchor="t">
              <a:spAutoFit/>
            </a:bodyPr>
            <a:lstStyle/>
            <a:p>
              <a:pPr defTabSz="950933" fontAlgn="base">
                <a:lnSpc>
                  <a:spcPct val="95000"/>
                </a:lnSpc>
                <a:spcBef>
                  <a:spcPct val="0"/>
                </a:spcBef>
                <a:spcAft>
                  <a:spcPts val="1224"/>
                </a:spcAft>
                <a:defRPr/>
              </a:pPr>
              <a:r>
                <a:rPr lang="en-US" sz="4488" kern="0" spc="-102" dirty="0">
                  <a:ln w="3175">
                    <a:noFill/>
                  </a:ln>
                  <a:solidFill>
                    <a:sysClr val="windowText" lastClr="000000"/>
                  </a:solidFill>
                  <a:latin typeface="Segoe UI Semilight" panose="020B0402040204020203" pitchFamily="34" charset="0"/>
                  <a:ea typeface="Segoe UI" pitchFamily="34" charset="0"/>
                  <a:cs typeface="Segoe UI Semilight" panose="020B0402040204020203" pitchFamily="34" charset="0"/>
                </a:rPr>
                <a:t>Threat protection over time</a:t>
              </a:r>
            </a:p>
          </p:txBody>
        </p:sp>
        <p:sp>
          <p:nvSpPr>
            <p:cNvPr id="25" name="Rectangle 24"/>
            <p:cNvSpPr/>
            <p:nvPr/>
          </p:nvSpPr>
          <p:spPr>
            <a:xfrm>
              <a:off x="334332" y="3781803"/>
              <a:ext cx="4301167" cy="971292"/>
            </a:xfrm>
            <a:prstGeom prst="rect">
              <a:avLst/>
            </a:prstGeom>
          </p:spPr>
          <p:txBody>
            <a:bodyPr wrap="square">
              <a:spAutoFit/>
            </a:bodyPr>
            <a:lstStyle/>
            <a:p>
              <a:pPr defTabSz="914400"/>
              <a:r>
                <a:rPr lang="en-US" sz="2856" kern="0" spc="-102" dirty="0">
                  <a:ln w="3175">
                    <a:noFill/>
                  </a:ln>
                  <a:solidFill>
                    <a:sysClr val="windowText" lastClr="000000"/>
                  </a:solidFill>
                  <a:latin typeface="Segoe UI Light"/>
                  <a:cs typeface="Segoe UI" pitchFamily="34" charset="0"/>
                </a:rPr>
                <a:t>Attackers take advantage of periods between releases</a:t>
              </a:r>
              <a:endParaRPr lang="en-US" sz="2856" kern="0" dirty="0">
                <a:solidFill>
                  <a:sysClr val="windowText" lastClr="000000"/>
                </a:solidFill>
              </a:endParaRPr>
            </a:p>
          </p:txBody>
        </p:sp>
      </p:grpSp>
      <p:sp>
        <p:nvSpPr>
          <p:cNvPr id="26" name="Rectangle 25"/>
          <p:cNvSpPr/>
          <p:nvPr/>
        </p:nvSpPr>
        <p:spPr>
          <a:xfrm>
            <a:off x="7608838" y="6186652"/>
            <a:ext cx="1928548" cy="397032"/>
          </a:xfrm>
          <a:prstGeom prst="rect">
            <a:avLst/>
          </a:prstGeom>
        </p:spPr>
        <p:txBody>
          <a:bodyPr wrap="square">
            <a:spAutoFit/>
          </a:bodyPr>
          <a:lstStyle/>
          <a:p>
            <a:pPr defTabSz="914400">
              <a:lnSpc>
                <a:spcPct val="90000"/>
              </a:lnSpc>
              <a:spcAft>
                <a:spcPts val="612"/>
              </a:spcAft>
            </a:pPr>
            <a:r>
              <a:rPr lang="en-US" sz="1100" kern="0" cap="all" spc="300" dirty="0">
                <a:ln w="3175">
                  <a:noFill/>
                </a:ln>
                <a:solidFill>
                  <a:sysClr val="windowText" lastClr="000000"/>
                </a:solidFill>
                <a:cs typeface="Segoe UI" pitchFamily="34" charset="0"/>
              </a:rPr>
              <a:t>Product Release</a:t>
            </a:r>
          </a:p>
        </p:txBody>
      </p:sp>
      <p:sp>
        <p:nvSpPr>
          <p:cNvPr id="28" name="Rectangle 27"/>
          <p:cNvSpPr/>
          <p:nvPr/>
        </p:nvSpPr>
        <p:spPr bwMode="auto">
          <a:xfrm>
            <a:off x="7318629" y="6261602"/>
            <a:ext cx="238859" cy="2471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16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9614353" y="6186652"/>
            <a:ext cx="2134034" cy="397032"/>
          </a:xfrm>
          <a:prstGeom prst="rect">
            <a:avLst/>
          </a:prstGeom>
        </p:spPr>
        <p:txBody>
          <a:bodyPr wrap="square">
            <a:spAutoFit/>
          </a:bodyPr>
          <a:lstStyle/>
          <a:p>
            <a:pPr defTabSz="914400">
              <a:lnSpc>
                <a:spcPct val="90000"/>
              </a:lnSpc>
              <a:spcAft>
                <a:spcPts val="612"/>
              </a:spcAft>
            </a:pPr>
            <a:r>
              <a:rPr lang="en-US" sz="1100" kern="0" cap="all" spc="300" dirty="0">
                <a:ln w="3175">
                  <a:noFill/>
                </a:ln>
                <a:solidFill>
                  <a:sysClr val="windowText" lastClr="000000"/>
                </a:solidFill>
                <a:cs typeface="Segoe UI" pitchFamily="34" charset="0"/>
              </a:rPr>
              <a:t>Threat sophistication</a:t>
            </a:r>
          </a:p>
        </p:txBody>
      </p:sp>
      <p:sp>
        <p:nvSpPr>
          <p:cNvPr id="29" name="Rectangle 28"/>
          <p:cNvSpPr/>
          <p:nvPr/>
        </p:nvSpPr>
        <p:spPr bwMode="auto">
          <a:xfrm>
            <a:off x="9324141" y="6261602"/>
            <a:ext cx="238859" cy="24713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163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c 8"/>
          <p:cNvSpPr/>
          <p:nvPr/>
        </p:nvSpPr>
        <p:spPr>
          <a:xfrm flipV="1">
            <a:off x="2308006" y="-5541860"/>
            <a:ext cx="9017123" cy="11096563"/>
          </a:xfrm>
          <a:prstGeom prst="arc">
            <a:avLst>
              <a:gd name="adj1" fmla="val 16271809"/>
              <a:gd name="adj2" fmla="val 19262628"/>
            </a:avLst>
          </a:prstGeom>
          <a:ln w="76200">
            <a:solidFill>
              <a:srgbClr val="FF0000"/>
            </a:solidFill>
            <a:headEnd type="none"/>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kern="0">
              <a:solidFill>
                <a:sysClr val="windowText" lastClr="000000"/>
              </a:solidFill>
            </a:endParaRPr>
          </a:p>
        </p:txBody>
      </p:sp>
      <p:sp>
        <p:nvSpPr>
          <p:cNvPr id="2" name="Rectangle 1"/>
          <p:cNvSpPr/>
          <p:nvPr/>
        </p:nvSpPr>
        <p:spPr bwMode="auto">
          <a:xfrm>
            <a:off x="6921974" y="5592925"/>
            <a:ext cx="861819" cy="1215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7810227" y="5457711"/>
            <a:ext cx="866165" cy="2565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8700515" y="5086340"/>
            <a:ext cx="866165" cy="6267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9598560" y="4406745"/>
            <a:ext cx="866165" cy="13063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6873003" y="5713060"/>
            <a:ext cx="4995166" cy="499056"/>
          </a:xfrm>
          <a:prstGeom prst="rect">
            <a:avLst/>
          </a:prstGeom>
          <a:noFill/>
        </p:spPr>
        <p:txBody>
          <a:bodyPr wrap="square" lIns="186497" tIns="149198" rIns="186497" bIns="149198" rtlCol="0">
            <a:spAutoFit/>
          </a:bodyPr>
          <a:lstStyle/>
          <a:p>
            <a:pPr algn="ctr" defTabSz="914400">
              <a:lnSpc>
                <a:spcPct val="90000"/>
              </a:lnSpc>
              <a:spcAft>
                <a:spcPts val="612"/>
              </a:spcAft>
            </a:pPr>
            <a:r>
              <a:rPr lang="en-US" sz="1428" kern="0" cap="all" spc="300" dirty="0">
                <a:ln w="3175">
                  <a:noFill/>
                </a:ln>
                <a:solidFill>
                  <a:schemeClr val="bg1"/>
                </a:solidFill>
                <a:cs typeface="Segoe UI" pitchFamily="34" charset="0"/>
              </a:rPr>
              <a:t>Time</a:t>
            </a:r>
          </a:p>
        </p:txBody>
      </p:sp>
      <p:sp>
        <p:nvSpPr>
          <p:cNvPr id="31" name="TextBox 30"/>
          <p:cNvSpPr txBox="1"/>
          <p:nvPr/>
        </p:nvSpPr>
        <p:spPr>
          <a:xfrm rot="16200000">
            <a:off x="3861845" y="2912970"/>
            <a:ext cx="5190375" cy="499056"/>
          </a:xfrm>
          <a:prstGeom prst="rect">
            <a:avLst/>
          </a:prstGeom>
          <a:noFill/>
        </p:spPr>
        <p:txBody>
          <a:bodyPr wrap="square" lIns="186497" tIns="149198" rIns="186497" bIns="149198" rtlCol="0">
            <a:spAutoFit/>
          </a:bodyPr>
          <a:lstStyle/>
          <a:p>
            <a:pPr algn="ctr" defTabSz="914400">
              <a:lnSpc>
                <a:spcPct val="90000"/>
              </a:lnSpc>
              <a:spcAft>
                <a:spcPts val="612"/>
              </a:spcAft>
            </a:pPr>
            <a:r>
              <a:rPr lang="en-US" sz="1428" kern="0" cap="all" spc="300" dirty="0">
                <a:ln w="3175">
                  <a:noFill/>
                </a:ln>
                <a:solidFill>
                  <a:sysClr val="windowText" lastClr="000000"/>
                </a:solidFill>
                <a:cs typeface="Segoe UI" pitchFamily="34" charset="0"/>
              </a:rPr>
              <a:t>Capability</a:t>
            </a:r>
          </a:p>
        </p:txBody>
      </p:sp>
      <p:grpSp>
        <p:nvGrpSpPr>
          <p:cNvPr id="6" name="Group 5"/>
          <p:cNvGrpSpPr/>
          <p:nvPr/>
        </p:nvGrpSpPr>
        <p:grpSpPr>
          <a:xfrm>
            <a:off x="342621" y="2204414"/>
            <a:ext cx="5698441" cy="3158625"/>
            <a:chOff x="334332" y="5237422"/>
            <a:chExt cx="5411114" cy="3097369"/>
          </a:xfrm>
        </p:grpSpPr>
        <p:sp>
          <p:nvSpPr>
            <p:cNvPr id="37" name="microsoft"/>
            <p:cNvSpPr/>
            <p:nvPr/>
          </p:nvSpPr>
          <p:spPr>
            <a:xfrm>
              <a:off x="334333" y="5237422"/>
              <a:ext cx="5411113" cy="2020602"/>
            </a:xfrm>
            <a:prstGeom prst="rect">
              <a:avLst/>
            </a:prstGeom>
          </p:spPr>
          <p:txBody>
            <a:bodyPr wrap="square" anchor="t">
              <a:spAutoFit/>
            </a:bodyPr>
            <a:lstStyle/>
            <a:p>
              <a:pPr defTabSz="950933" fontAlgn="base">
                <a:lnSpc>
                  <a:spcPct val="95000"/>
                </a:lnSpc>
                <a:spcBef>
                  <a:spcPct val="0"/>
                </a:spcBef>
                <a:spcAft>
                  <a:spcPts val="1224"/>
                </a:spcAft>
                <a:defRPr/>
              </a:pPr>
              <a:r>
                <a:rPr lang="en-US" sz="4488" kern="0" spc="-102" dirty="0">
                  <a:ln w="3175">
                    <a:noFill/>
                  </a:ln>
                  <a:solidFill>
                    <a:sysClr val="windowText" lastClr="000000"/>
                  </a:solidFill>
                  <a:latin typeface="Segoe UI Semilight" panose="020B0402040204020203" pitchFamily="34" charset="0"/>
                  <a:ea typeface="Segoe UI" pitchFamily="34" charset="0"/>
                  <a:cs typeface="Segoe UI Semilight" panose="020B0402040204020203" pitchFamily="34" charset="0"/>
                </a:rPr>
                <a:t>Game change with Windows and Software as a Services</a:t>
              </a:r>
            </a:p>
          </p:txBody>
        </p:sp>
        <p:sp>
          <p:nvSpPr>
            <p:cNvPr id="38" name="Rectangle 37"/>
            <p:cNvSpPr/>
            <p:nvPr/>
          </p:nvSpPr>
          <p:spPr>
            <a:xfrm>
              <a:off x="334332" y="7363499"/>
              <a:ext cx="4301167" cy="971292"/>
            </a:xfrm>
            <a:prstGeom prst="rect">
              <a:avLst/>
            </a:prstGeom>
          </p:spPr>
          <p:txBody>
            <a:bodyPr wrap="square">
              <a:spAutoFit/>
            </a:bodyPr>
            <a:lstStyle/>
            <a:p>
              <a:pPr defTabSz="914400"/>
              <a:r>
                <a:rPr lang="en-US" sz="2856" kern="0" spc="-102" dirty="0">
                  <a:ln w="3175">
                    <a:noFill/>
                  </a:ln>
                  <a:solidFill>
                    <a:sysClr val="windowText" lastClr="000000"/>
                  </a:solidFill>
                  <a:latin typeface="Segoe UI Light"/>
                  <a:cs typeface="Segoe UI" pitchFamily="34" charset="0"/>
                </a:rPr>
                <a:t>Disrupt and out innovate our adversaries by design</a:t>
              </a:r>
              <a:endParaRPr lang="en-US" sz="2856" kern="0" dirty="0">
                <a:solidFill>
                  <a:sysClr val="windowText" lastClr="000000"/>
                </a:solidFill>
              </a:endParaRPr>
            </a:p>
          </p:txBody>
        </p:sp>
      </p:grpSp>
      <p:sp>
        <p:nvSpPr>
          <p:cNvPr id="46" name="Arc 45"/>
          <p:cNvSpPr/>
          <p:nvPr/>
        </p:nvSpPr>
        <p:spPr>
          <a:xfrm flipV="1">
            <a:off x="2292766" y="-5541860"/>
            <a:ext cx="9017123" cy="11096563"/>
          </a:xfrm>
          <a:prstGeom prst="arc">
            <a:avLst>
              <a:gd name="adj1" fmla="val 16271809"/>
              <a:gd name="adj2" fmla="val 20581619"/>
            </a:avLst>
          </a:prstGeom>
          <a:ln w="76200">
            <a:solidFill>
              <a:srgbClr val="FF0000"/>
            </a:solidFill>
            <a:headEnd type="none"/>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kern="0">
              <a:solidFill>
                <a:sysClr val="windowText" lastClr="000000"/>
              </a:solidFill>
            </a:endParaRPr>
          </a:p>
        </p:txBody>
      </p:sp>
      <p:grpSp>
        <p:nvGrpSpPr>
          <p:cNvPr id="12" name="Group 11"/>
          <p:cNvGrpSpPr/>
          <p:nvPr/>
        </p:nvGrpSpPr>
        <p:grpSpPr>
          <a:xfrm>
            <a:off x="7636047" y="3284051"/>
            <a:ext cx="2319753" cy="1616267"/>
            <a:chOff x="7636047" y="3284051"/>
            <a:chExt cx="2319753" cy="1616267"/>
          </a:xfrm>
        </p:grpSpPr>
        <p:cxnSp>
          <p:nvCxnSpPr>
            <p:cNvPr id="8" name="Straight Arrow Connector 7"/>
            <p:cNvCxnSpPr>
              <a:cxnSpLocks/>
            </p:cNvCxnSpPr>
            <p:nvPr/>
          </p:nvCxnSpPr>
          <p:spPr>
            <a:xfrm>
              <a:off x="8718263" y="3857043"/>
              <a:ext cx="572360" cy="1043275"/>
            </a:xfrm>
            <a:prstGeom prst="straightConnector1">
              <a:avLst/>
            </a:prstGeom>
            <a:ln w="47625">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636047" y="3284051"/>
              <a:ext cx="231975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1">
                      <a:lumMod val="50000"/>
                    </a:schemeClr>
                  </a:solidFill>
                </a:rPr>
                <a:t>Protection Gap</a:t>
              </a:r>
            </a:p>
          </p:txBody>
        </p:sp>
      </p:grpSp>
    </p:spTree>
    <p:extLst>
      <p:ext uri="{BB962C8B-B14F-4D97-AF65-F5344CB8AC3E}">
        <p14:creationId xmlns:p14="http://schemas.microsoft.com/office/powerpoint/2010/main" val="1076047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childTnLst>
                          </p:cTn>
                        </p:par>
                        <p:par>
                          <p:cTn id="57" fill="hold">
                            <p:stCondLst>
                              <p:cond delay="1500"/>
                            </p:stCondLst>
                            <p:childTnLst>
                              <p:par>
                                <p:cTn id="58" presetID="10" presetClass="exit" presetSubtype="0" fill="hold" grpId="1" nodeType="afterEffect">
                                  <p:stCondLst>
                                    <p:cond delay="250"/>
                                  </p:stCondLst>
                                  <p:childTnLst>
                                    <p:animEffect transition="out" filter="fade">
                                      <p:cBhvr>
                                        <p:cTn id="59" dur="750"/>
                                        <p:tgtEl>
                                          <p:spTgt spid="9"/>
                                        </p:tgtEl>
                                      </p:cBhvr>
                                    </p:animEffect>
                                    <p:set>
                                      <p:cBhvr>
                                        <p:cTn id="60" dur="1" fill="hold">
                                          <p:stCondLst>
                                            <p:cond delay="749"/>
                                          </p:stCondLst>
                                        </p:cTn>
                                        <p:tgtEl>
                                          <p:spTgt spid="9"/>
                                        </p:tgtEl>
                                        <p:attrNameLst>
                                          <p:attrName>style.visibility</p:attrName>
                                        </p:attrNameLst>
                                      </p:cBhvr>
                                      <p:to>
                                        <p:strVal val="hidden"/>
                                      </p:to>
                                    </p:set>
                                  </p:childTnLst>
                                </p:cTn>
                              </p:par>
                              <p:par>
                                <p:cTn id="61" presetID="2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down)">
                                      <p:cBhvr>
                                        <p:cTn id="63"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27" grpId="0"/>
      <p:bldP spid="29" grpId="0" animBg="1"/>
      <p:bldP spid="9" grpId="0" animBg="1"/>
      <p:bldP spid="9" grpId="1" animBg="1"/>
      <p:bldP spid="2" grpId="0" animBg="1"/>
      <p:bldP spid="21" grpId="0" animBg="1"/>
      <p:bldP spid="22" grpId="0" animBg="1"/>
      <p:bldP spid="30" grpId="0" animBg="1"/>
      <p:bldP spid="4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KMCI protected by VBS</a:t>
            </a:r>
          </a:p>
        </p:txBody>
      </p:sp>
      <p:sp>
        <p:nvSpPr>
          <p:cNvPr id="3" name="Content Placeholder 2"/>
          <p:cNvSpPr>
            <a:spLocks noGrp="1"/>
          </p:cNvSpPr>
          <p:nvPr>
            <p:ph type="body" sz="quarter" idx="10"/>
          </p:nvPr>
        </p:nvSpPr>
        <p:spPr>
          <a:xfrm>
            <a:off x="960436" y="1365250"/>
            <a:ext cx="11201401" cy="5027612"/>
          </a:xfrm>
          <a:prstGeom prst="rect">
            <a:avLst/>
          </a:prstGeom>
        </p:spPr>
        <p:txBody>
          <a:bodyPr>
            <a:noAutofit/>
          </a:bodyPr>
          <a:lstStyle/>
          <a:p>
            <a:pPr defTabSz="685646" fontAlgn="base">
              <a:lnSpc>
                <a:spcPct val="100000"/>
              </a:lnSpc>
              <a:spcBef>
                <a:spcPts val="600"/>
              </a:spcBef>
              <a:spcAft>
                <a:spcPts val="600"/>
              </a:spcAft>
            </a:pPr>
            <a:r>
              <a:rPr lang="en-US" sz="3600" spc="-38" dirty="0">
                <a:ln w="3175">
                  <a:noFill/>
                </a:ln>
                <a:solidFill>
                  <a:srgbClr val="0078D7"/>
                </a:solidFill>
              </a:rPr>
              <a:t>Code integrity (CI) rules enforced even if a vulnerability allows unauthorized kernel mode memory access</a:t>
            </a:r>
          </a:p>
          <a:p>
            <a:pPr defTabSz="685646" fontAlgn="base">
              <a:lnSpc>
                <a:spcPct val="100000"/>
              </a:lnSpc>
              <a:spcBef>
                <a:spcPts val="600"/>
              </a:spcBef>
              <a:spcAft>
                <a:spcPts val="600"/>
              </a:spcAft>
            </a:pPr>
            <a:r>
              <a:rPr lang="en-US" sz="3600" spc="-38" dirty="0">
                <a:ln w="3175">
                  <a:noFill/>
                </a:ln>
                <a:solidFill>
                  <a:srgbClr val="0078D7"/>
                </a:solidFill>
              </a:rPr>
              <a:t>Memory pages are only marked executable when CI validation succeeds</a:t>
            </a:r>
          </a:p>
          <a:p>
            <a:pPr defTabSz="685646" fontAlgn="base">
              <a:lnSpc>
                <a:spcPct val="100000"/>
              </a:lnSpc>
              <a:spcBef>
                <a:spcPts val="600"/>
              </a:spcBef>
              <a:spcAft>
                <a:spcPts val="600"/>
              </a:spcAft>
            </a:pPr>
            <a:r>
              <a:rPr lang="en-US" sz="3600" spc="-38" dirty="0">
                <a:ln w="3175">
                  <a:noFill/>
                </a:ln>
                <a:solidFill>
                  <a:srgbClr val="0078D7"/>
                </a:solidFill>
              </a:rPr>
              <a:t>Kernel memory cannot be marked both writable and executable</a:t>
            </a:r>
          </a:p>
          <a:p>
            <a:pPr defTabSz="685646" fontAlgn="base">
              <a:lnSpc>
                <a:spcPct val="100000"/>
              </a:lnSpc>
              <a:spcBef>
                <a:spcPts val="600"/>
              </a:spcBef>
              <a:spcAft>
                <a:spcPts val="600"/>
              </a:spcAft>
            </a:pPr>
            <a:r>
              <a:rPr lang="en-US" sz="3600" spc="-38" dirty="0">
                <a:ln w="3175">
                  <a:noFill/>
                </a:ln>
                <a:solidFill>
                  <a:srgbClr val="0078D7"/>
                </a:solidFill>
              </a:rPr>
              <a:t>BUT… not all drivers will be compatible</a:t>
            </a:r>
          </a:p>
          <a:p>
            <a:pPr marL="609525" lvl="1" indent="-257151" defTabSz="685646" fontAlgn="base">
              <a:lnSpc>
                <a:spcPct val="100000"/>
              </a:lnSpc>
              <a:spcBef>
                <a:spcPct val="0"/>
              </a:spcBef>
              <a:spcAft>
                <a:spcPts val="600"/>
              </a:spcAft>
            </a:pPr>
            <a:r>
              <a:rPr lang="en-US" spc="-38" dirty="0">
                <a:ln w="3175">
                  <a:noFill/>
                </a:ln>
                <a:solidFill>
                  <a:srgbClr val="737373"/>
                </a:solidFill>
                <a:latin typeface="+mj-lt"/>
              </a:rPr>
              <a:t>HVCI compatibility required for Redstone certified drivers</a:t>
            </a:r>
          </a:p>
        </p:txBody>
      </p:sp>
    </p:spTree>
    <p:extLst>
      <p:ext uri="{BB962C8B-B14F-4D97-AF65-F5344CB8AC3E}">
        <p14:creationId xmlns:p14="http://schemas.microsoft.com/office/powerpoint/2010/main" val="19739667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525252"/>
                </a:solidFill>
              </a:rPr>
              <a:t>Device Guard and Credential Guard Readiness Tool</a:t>
            </a:r>
            <a:endParaRPr lang="en-US" sz="1800" dirty="0">
              <a:solidFill>
                <a:srgbClr val="0078D7"/>
              </a:solidFill>
            </a:endParaRPr>
          </a:p>
        </p:txBody>
      </p:sp>
      <p:sp>
        <p:nvSpPr>
          <p:cNvPr id="3" name="Text Placeholder 2"/>
          <p:cNvSpPr>
            <a:spLocks noGrp="1"/>
          </p:cNvSpPr>
          <p:nvPr>
            <p:ph type="body" sz="quarter" idx="10"/>
          </p:nvPr>
        </p:nvSpPr>
        <p:spPr>
          <a:xfrm>
            <a:off x="960437" y="1587219"/>
            <a:ext cx="11201400" cy="5456431"/>
          </a:xfrm>
        </p:spPr>
        <p:txBody>
          <a:bodyPr/>
          <a:lstStyle/>
          <a:p>
            <a:pPr defTabSz="685646" fontAlgn="base">
              <a:lnSpc>
                <a:spcPct val="100000"/>
              </a:lnSpc>
              <a:spcBef>
                <a:spcPts val="600"/>
              </a:spcBef>
              <a:spcAft>
                <a:spcPts val="600"/>
              </a:spcAft>
            </a:pPr>
            <a:r>
              <a:rPr lang="en-US" sz="3600" spc="-38" dirty="0">
                <a:ln w="3175">
                  <a:noFill/>
                </a:ln>
                <a:solidFill>
                  <a:srgbClr val="0078D7"/>
                </a:solidFill>
              </a:rPr>
              <a:t>Verify device compatibility with Device Guard and Credential Guard</a:t>
            </a:r>
          </a:p>
          <a:p>
            <a:pPr marL="643810" lvl="1" indent="-291436" defTabSz="685646" fontAlgn="base">
              <a:spcBef>
                <a:spcPct val="0"/>
              </a:spcBef>
              <a:spcAft>
                <a:spcPts val="1350"/>
              </a:spcAft>
            </a:pPr>
            <a:r>
              <a:rPr lang="en-US" spc="-38" dirty="0">
                <a:ln w="3175">
                  <a:noFill/>
                </a:ln>
                <a:solidFill>
                  <a:srgbClr val="737373"/>
                </a:solidFill>
              </a:rPr>
              <a:t>Hardware and virtualization support</a:t>
            </a:r>
          </a:p>
          <a:p>
            <a:pPr marL="643810" lvl="1" indent="-291436" defTabSz="685646" fontAlgn="base">
              <a:spcBef>
                <a:spcPct val="0"/>
              </a:spcBef>
              <a:spcAft>
                <a:spcPts val="1350"/>
              </a:spcAft>
            </a:pPr>
            <a:r>
              <a:rPr lang="en-US" spc="-38" dirty="0">
                <a:ln w="3175">
                  <a:noFill/>
                </a:ln>
                <a:solidFill>
                  <a:srgbClr val="737373"/>
                </a:solidFill>
              </a:rPr>
              <a:t>Driver compatibility with HVCI</a:t>
            </a:r>
          </a:p>
          <a:p>
            <a:pPr defTabSz="685646" fontAlgn="base">
              <a:lnSpc>
                <a:spcPct val="100000"/>
              </a:lnSpc>
              <a:spcBef>
                <a:spcPts val="600"/>
              </a:spcBef>
              <a:spcAft>
                <a:spcPts val="600"/>
              </a:spcAft>
            </a:pPr>
            <a:r>
              <a:rPr lang="en-US" sz="3600" spc="-38" dirty="0">
                <a:ln w="3175">
                  <a:noFill/>
                </a:ln>
                <a:solidFill>
                  <a:srgbClr val="0078D7"/>
                </a:solidFill>
              </a:rPr>
              <a:t>Audit status of DG/CG on systems</a:t>
            </a:r>
          </a:p>
          <a:p>
            <a:pPr defTabSz="685646" fontAlgn="base">
              <a:lnSpc>
                <a:spcPct val="100000"/>
              </a:lnSpc>
              <a:spcBef>
                <a:spcPts val="600"/>
              </a:spcBef>
              <a:spcAft>
                <a:spcPts val="600"/>
              </a:spcAft>
            </a:pPr>
            <a:r>
              <a:rPr lang="en-US" sz="3600" spc="-38" dirty="0">
                <a:ln w="3175">
                  <a:noFill/>
                </a:ln>
                <a:solidFill>
                  <a:srgbClr val="0078D7"/>
                </a:solidFill>
              </a:rPr>
              <a:t>Use SCCM or other management solutions to automate end-to-end deployment of DG/CG</a:t>
            </a:r>
          </a:p>
          <a:p>
            <a:pPr defTabSz="685646" fontAlgn="base">
              <a:lnSpc>
                <a:spcPct val="100000"/>
              </a:lnSpc>
              <a:spcBef>
                <a:spcPts val="600"/>
              </a:spcBef>
              <a:spcAft>
                <a:spcPts val="600"/>
              </a:spcAft>
            </a:pPr>
            <a:r>
              <a:rPr lang="en-US" sz="3600" spc="-38" dirty="0">
                <a:ln w="3175">
                  <a:noFill/>
                </a:ln>
                <a:solidFill>
                  <a:srgbClr val="0078D7"/>
                </a:solidFill>
              </a:rPr>
              <a:t>Can use the tool to automate enablement of DG/CG</a:t>
            </a:r>
          </a:p>
        </p:txBody>
      </p:sp>
      <p:sp>
        <p:nvSpPr>
          <p:cNvPr id="4" name="Rectangle 3"/>
          <p:cNvSpPr/>
          <p:nvPr/>
        </p:nvSpPr>
        <p:spPr>
          <a:xfrm>
            <a:off x="2484437" y="1204911"/>
            <a:ext cx="7771694" cy="382308"/>
          </a:xfrm>
          <a:prstGeom prst="rect">
            <a:avLst/>
          </a:prstGeom>
        </p:spPr>
        <p:txBody>
          <a:bodyPr wrap="square">
            <a:spAutoFit/>
          </a:bodyPr>
          <a:lstStyle/>
          <a:p>
            <a:r>
              <a:rPr lang="en-US" sz="1836" dirty="0"/>
              <a:t>https://www.microsoft.com/en-us/download/details.aspx?id=53337</a:t>
            </a:r>
          </a:p>
        </p:txBody>
      </p:sp>
    </p:spTree>
    <p:extLst>
      <p:ext uri="{BB962C8B-B14F-4D97-AF65-F5344CB8AC3E}">
        <p14:creationId xmlns:p14="http://schemas.microsoft.com/office/powerpoint/2010/main" val="272405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Planning for Device Guard</a:t>
            </a:r>
            <a:br>
              <a:rPr lang="en-US" dirty="0"/>
            </a:br>
            <a:r>
              <a:rPr lang="en-US" sz="2700" dirty="0">
                <a:solidFill>
                  <a:schemeClr val="accent4"/>
                </a:solidFill>
              </a:rPr>
              <a:t>  </a:t>
            </a:r>
            <a:r>
              <a:rPr lang="en-US" sz="2700" dirty="0">
                <a:solidFill>
                  <a:srgbClr val="0078D7"/>
                </a:solidFill>
              </a:rPr>
              <a:t>Considerations</a:t>
            </a:r>
            <a:endParaRPr lang="en-US" sz="3000" dirty="0">
              <a:solidFill>
                <a:srgbClr val="0078D7"/>
              </a:solidFill>
            </a:endParaRPr>
          </a:p>
        </p:txBody>
      </p:sp>
      <p:sp>
        <p:nvSpPr>
          <p:cNvPr id="3" name="Text Placeholder 2"/>
          <p:cNvSpPr>
            <a:spLocks noGrp="1"/>
          </p:cNvSpPr>
          <p:nvPr>
            <p:ph type="body" sz="quarter" idx="10"/>
          </p:nvPr>
        </p:nvSpPr>
        <p:spPr>
          <a:xfrm>
            <a:off x="1036638" y="1516062"/>
            <a:ext cx="11125200" cy="4872103"/>
          </a:xfrm>
        </p:spPr>
        <p:txBody>
          <a:bodyPr/>
          <a:lstStyle/>
          <a:p>
            <a:pPr marL="466298" indent="-466298"/>
            <a:r>
              <a:rPr lang="en-US" sz="3600" dirty="0">
                <a:solidFill>
                  <a:srgbClr val="0078D7"/>
                </a:solidFill>
              </a:rPr>
              <a:t>Configurable CI works on any Windows 10 PC </a:t>
            </a:r>
          </a:p>
          <a:p>
            <a:pPr marL="640080" lvl="1">
              <a:lnSpc>
                <a:spcPct val="100000"/>
              </a:lnSpc>
              <a:spcBef>
                <a:spcPts val="0"/>
              </a:spcBef>
              <a:spcAft>
                <a:spcPts val="600"/>
              </a:spcAft>
            </a:pPr>
            <a:r>
              <a:rPr lang="en-US" dirty="0">
                <a:solidFill>
                  <a:srgbClr val="737373"/>
                </a:solidFill>
              </a:rPr>
              <a:t>Choose the right policy options based on scenarios/machine configurations and maturity of IT</a:t>
            </a:r>
          </a:p>
          <a:p>
            <a:pPr marL="640080" lvl="1">
              <a:lnSpc>
                <a:spcPct val="100000"/>
              </a:lnSpc>
              <a:spcBef>
                <a:spcPts val="0"/>
              </a:spcBef>
              <a:spcAft>
                <a:spcPts val="600"/>
              </a:spcAft>
            </a:pPr>
            <a:r>
              <a:rPr lang="en-US" dirty="0">
                <a:solidFill>
                  <a:srgbClr val="737373"/>
                </a:solidFill>
              </a:rPr>
              <a:t>Policy management can be complicated by the diversity of hardware and software</a:t>
            </a:r>
          </a:p>
          <a:p>
            <a:pPr marL="466298" indent="-466298"/>
            <a:r>
              <a:rPr lang="en-US" sz="3600" dirty="0">
                <a:solidFill>
                  <a:srgbClr val="0078D7"/>
                </a:solidFill>
              </a:rPr>
              <a:t>VBS and HVCI have specific hardware requirements</a:t>
            </a:r>
          </a:p>
          <a:p>
            <a:pPr marL="640080" lvl="1">
              <a:lnSpc>
                <a:spcPct val="100000"/>
              </a:lnSpc>
              <a:spcBef>
                <a:spcPts val="0"/>
              </a:spcBef>
              <a:spcAft>
                <a:spcPts val="600"/>
              </a:spcAft>
            </a:pPr>
            <a:r>
              <a:rPr lang="en-US" dirty="0">
                <a:solidFill>
                  <a:srgbClr val="737373"/>
                </a:solidFill>
              </a:rPr>
              <a:t>Virtualization and IOMMU</a:t>
            </a:r>
          </a:p>
          <a:p>
            <a:pPr marL="640080" lvl="1">
              <a:lnSpc>
                <a:spcPct val="100000"/>
              </a:lnSpc>
              <a:spcBef>
                <a:spcPts val="0"/>
              </a:spcBef>
              <a:spcAft>
                <a:spcPts val="600"/>
              </a:spcAft>
            </a:pPr>
            <a:r>
              <a:rPr lang="en-US" dirty="0">
                <a:solidFill>
                  <a:srgbClr val="737373"/>
                </a:solidFill>
              </a:rPr>
              <a:t>Microsoft Hyper-V hypervisor</a:t>
            </a:r>
          </a:p>
          <a:p>
            <a:pPr marL="640080" lvl="1">
              <a:lnSpc>
                <a:spcPct val="100000"/>
              </a:lnSpc>
              <a:spcBef>
                <a:spcPts val="0"/>
              </a:spcBef>
              <a:spcAft>
                <a:spcPts val="600"/>
              </a:spcAft>
            </a:pPr>
            <a:r>
              <a:rPr lang="en-US" dirty="0">
                <a:solidFill>
                  <a:srgbClr val="737373"/>
                </a:solidFill>
              </a:rPr>
              <a:t>Driver compatibility!</a:t>
            </a:r>
          </a:p>
          <a:p>
            <a:pPr marL="466298" indent="-466298"/>
            <a:r>
              <a:rPr lang="en-US" sz="3600" dirty="0">
                <a:solidFill>
                  <a:srgbClr val="0078D7"/>
                </a:solidFill>
              </a:rPr>
              <a:t>New or existing systems?</a:t>
            </a:r>
          </a:p>
        </p:txBody>
      </p:sp>
    </p:spTree>
    <p:extLst>
      <p:ext uri="{BB962C8B-B14F-4D97-AF65-F5344CB8AC3E}">
        <p14:creationId xmlns:p14="http://schemas.microsoft.com/office/powerpoint/2010/main" val="28452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65236" y="2125663"/>
            <a:ext cx="10621963" cy="1181100"/>
          </a:xfrm>
        </p:spPr>
        <p:txBody>
          <a:bodyPr>
            <a:normAutofit fontScale="90000"/>
          </a:bodyPr>
          <a:lstStyle/>
          <a:p>
            <a:r>
              <a:rPr lang="en-US" dirty="0"/>
              <a:t>“That all sounds great. But… whitelisting is still too hard!”</a:t>
            </a:r>
          </a:p>
        </p:txBody>
      </p:sp>
      <p:sp>
        <p:nvSpPr>
          <p:cNvPr id="6" name="Text Placeholder 5"/>
          <p:cNvSpPr>
            <a:spLocks noGrp="1"/>
          </p:cNvSpPr>
          <p:nvPr>
            <p:ph type="body" sz="quarter" idx="4294967295"/>
          </p:nvPr>
        </p:nvSpPr>
        <p:spPr>
          <a:xfrm>
            <a:off x="7589837" y="4106862"/>
            <a:ext cx="4113212" cy="469900"/>
          </a:xfrm>
        </p:spPr>
        <p:txBody>
          <a:bodyPr>
            <a:normAutofit fontScale="62500" lnSpcReduction="20000"/>
          </a:bodyPr>
          <a:lstStyle/>
          <a:p>
            <a:pPr algn="r">
              <a:buFont typeface="Calibri" panose="020F0502020204030204" pitchFamily="34" charset="0"/>
              <a:buChar char="‒"/>
            </a:pPr>
            <a:r>
              <a:rPr lang="en-US" dirty="0"/>
              <a:t>Every IT Pro in the World</a:t>
            </a:r>
          </a:p>
        </p:txBody>
      </p:sp>
    </p:spTree>
    <p:extLst>
      <p:ext uri="{BB962C8B-B14F-4D97-AF65-F5344CB8AC3E}">
        <p14:creationId xmlns:p14="http://schemas.microsoft.com/office/powerpoint/2010/main" val="16575186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Simplifying Whitelist Management in Windows 10 Redstone</a:t>
            </a:r>
          </a:p>
        </p:txBody>
      </p:sp>
      <p:sp>
        <p:nvSpPr>
          <p:cNvPr id="3" name="Content Placeholder 2"/>
          <p:cNvSpPr>
            <a:spLocks noGrp="1"/>
          </p:cNvSpPr>
          <p:nvPr>
            <p:ph type="body" sz="quarter" idx="10"/>
          </p:nvPr>
        </p:nvSpPr>
        <p:spPr>
          <a:xfrm>
            <a:off x="198437" y="1668462"/>
            <a:ext cx="12268200" cy="4876800"/>
          </a:xfrm>
          <a:prstGeom prst="rect">
            <a:avLst/>
          </a:prstGeom>
        </p:spPr>
        <p:txBody>
          <a:bodyPr>
            <a:noAutofit/>
          </a:bodyPr>
          <a:lstStyle/>
          <a:p>
            <a:pPr marL="428566" defTabSz="685646" fontAlgn="base">
              <a:lnSpc>
                <a:spcPct val="100000"/>
              </a:lnSpc>
              <a:spcBef>
                <a:spcPct val="0"/>
              </a:spcBef>
              <a:spcAft>
                <a:spcPts val="600"/>
              </a:spcAft>
            </a:pPr>
            <a:r>
              <a:rPr lang="en-US" spc="-38" dirty="0">
                <a:ln w="3175">
                  <a:noFill/>
                </a:ln>
                <a:solidFill>
                  <a:srgbClr val="0078D7"/>
                </a:solidFill>
              </a:rPr>
              <a:t>Managed Installer </a:t>
            </a:r>
          </a:p>
          <a:p>
            <a:pPr marL="731520" lvl="2" defTabSz="685646" fontAlgn="base">
              <a:lnSpc>
                <a:spcPct val="100000"/>
              </a:lnSpc>
              <a:spcBef>
                <a:spcPts val="600"/>
              </a:spcBef>
              <a:spcAft>
                <a:spcPts val="600"/>
              </a:spcAft>
            </a:pPr>
            <a:r>
              <a:rPr lang="en-US" spc="-38" dirty="0">
                <a:ln w="3175">
                  <a:noFill/>
                </a:ln>
                <a:solidFill>
                  <a:srgbClr val="737373"/>
                </a:solidFill>
              </a:rPr>
              <a:t>Automatically trust software installed by your IT app deployment solution (e.g. SCCM)</a:t>
            </a:r>
          </a:p>
          <a:p>
            <a:pPr marL="428566" defTabSz="685646" fontAlgn="base">
              <a:lnSpc>
                <a:spcPct val="100000"/>
              </a:lnSpc>
              <a:spcBef>
                <a:spcPct val="0"/>
              </a:spcBef>
              <a:spcAft>
                <a:spcPts val="600"/>
              </a:spcAft>
            </a:pPr>
            <a:r>
              <a:rPr lang="en-US" spc="-38" dirty="0">
                <a:ln w="3175">
                  <a:noFill/>
                </a:ln>
                <a:solidFill>
                  <a:srgbClr val="0078D7"/>
                </a:solidFill>
              </a:rPr>
              <a:t>Reputation-based code integrity (aka </a:t>
            </a:r>
            <a:r>
              <a:rPr lang="en-US" spc="-38" dirty="0" err="1">
                <a:ln w="3175">
                  <a:noFill/>
                </a:ln>
                <a:solidFill>
                  <a:srgbClr val="0078D7"/>
                </a:solidFill>
              </a:rPr>
              <a:t>SmartLocker</a:t>
            </a:r>
            <a:r>
              <a:rPr lang="en-US" spc="-38" dirty="0">
                <a:ln w="3175">
                  <a:noFill/>
                </a:ln>
                <a:solidFill>
                  <a:srgbClr val="0078D7"/>
                </a:solidFill>
              </a:rPr>
              <a:t>)</a:t>
            </a:r>
          </a:p>
          <a:p>
            <a:pPr marL="731520" lvl="2" defTabSz="685646" fontAlgn="base">
              <a:lnSpc>
                <a:spcPct val="100000"/>
              </a:lnSpc>
              <a:spcBef>
                <a:spcPts val="600"/>
              </a:spcBef>
              <a:spcAft>
                <a:spcPts val="600"/>
              </a:spcAft>
            </a:pPr>
            <a:r>
              <a:rPr lang="en-US" spc="-38" dirty="0">
                <a:ln w="3175">
                  <a:noFill/>
                </a:ln>
                <a:solidFill>
                  <a:srgbClr val="737373"/>
                </a:solidFill>
              </a:rPr>
              <a:t>Automatically trust software that has known reputation from SmartScreen </a:t>
            </a:r>
          </a:p>
          <a:p>
            <a:pPr marL="612648" indent="-256032" defTabSz="685646" fontAlgn="base">
              <a:lnSpc>
                <a:spcPct val="100000"/>
              </a:lnSpc>
              <a:spcBef>
                <a:spcPts val="600"/>
              </a:spcBef>
              <a:spcAft>
                <a:spcPts val="600"/>
              </a:spcAft>
            </a:pPr>
            <a:r>
              <a:rPr lang="en-US" spc="-38" dirty="0">
                <a:ln w="3175">
                  <a:noFill/>
                </a:ln>
                <a:solidFill>
                  <a:srgbClr val="0078D7"/>
                </a:solidFill>
              </a:rPr>
              <a:t>Available as an alternative to Code Integrity Policy</a:t>
            </a:r>
          </a:p>
          <a:p>
            <a:pPr marL="731520" lvl="2" defTabSz="685646" fontAlgn="base">
              <a:lnSpc>
                <a:spcPct val="100000"/>
              </a:lnSpc>
              <a:spcBef>
                <a:spcPts val="600"/>
              </a:spcBef>
              <a:spcAft>
                <a:spcPts val="600"/>
              </a:spcAft>
            </a:pPr>
            <a:r>
              <a:rPr lang="en-US" spc="-38" dirty="0">
                <a:ln w="3175">
                  <a:noFill/>
                </a:ln>
                <a:solidFill>
                  <a:srgbClr val="737373"/>
                </a:solidFill>
              </a:rPr>
              <a:t>Available in RS1 as a custom AppLocker policy with configurable CI support coming soon</a:t>
            </a:r>
          </a:p>
          <a:p>
            <a:pPr marL="731520" lvl="2" defTabSz="685646" fontAlgn="base">
              <a:lnSpc>
                <a:spcPct val="100000"/>
              </a:lnSpc>
              <a:spcBef>
                <a:spcPts val="600"/>
              </a:spcBef>
              <a:spcAft>
                <a:spcPts val="600"/>
              </a:spcAft>
            </a:pPr>
            <a:r>
              <a:rPr lang="en-US" spc="-38" dirty="0">
                <a:ln w="3175">
                  <a:noFill/>
                </a:ln>
                <a:solidFill>
                  <a:srgbClr val="737373"/>
                </a:solidFill>
              </a:rPr>
              <a:t>Enable enterprises to better balance security and manageability</a:t>
            </a:r>
          </a:p>
          <a:p>
            <a:pPr marL="428566" indent="-257151" defTabSz="685646" fontAlgn="base">
              <a:lnSpc>
                <a:spcPct val="100000"/>
              </a:lnSpc>
              <a:spcBef>
                <a:spcPct val="0"/>
              </a:spcBef>
              <a:spcAft>
                <a:spcPts val="600"/>
              </a:spcAft>
            </a:pPr>
            <a:endParaRPr lang="en-US" sz="1200" spc="-38" dirty="0">
              <a:ln w="3175">
                <a:noFill/>
              </a:ln>
              <a:solidFill>
                <a:schemeClr val="accent1">
                  <a:lumMod val="50000"/>
                </a:schemeClr>
              </a:solidFill>
            </a:endParaRPr>
          </a:p>
        </p:txBody>
      </p:sp>
    </p:spTree>
    <p:extLst>
      <p:ext uri="{BB962C8B-B14F-4D97-AF65-F5344CB8AC3E}">
        <p14:creationId xmlns:p14="http://schemas.microsoft.com/office/powerpoint/2010/main" val="30632794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Whitelisting is Hard…</a:t>
            </a:r>
          </a:p>
        </p:txBody>
      </p:sp>
      <p:sp>
        <p:nvSpPr>
          <p:cNvPr id="3" name="Content Placeholder 2"/>
          <p:cNvSpPr>
            <a:spLocks noGrp="1"/>
          </p:cNvSpPr>
          <p:nvPr>
            <p:ph type="body" sz="quarter" idx="10"/>
          </p:nvPr>
        </p:nvSpPr>
        <p:spPr>
          <a:xfrm>
            <a:off x="274638" y="1212850"/>
            <a:ext cx="11887200" cy="4341812"/>
          </a:xfrm>
          <a:prstGeom prst="rect">
            <a:avLst/>
          </a:prstGeom>
          <a:noFill/>
        </p:spPr>
        <p:txBody>
          <a:bodyPr>
            <a:normAutofit lnSpcReduction="10000"/>
          </a:bodyPr>
          <a:lstStyle/>
          <a:p>
            <a:pPr marL="428566" defTabSz="685646" fontAlgn="base">
              <a:spcBef>
                <a:spcPct val="0"/>
              </a:spcBef>
              <a:spcAft>
                <a:spcPts val="1350"/>
              </a:spcAft>
            </a:pPr>
            <a:r>
              <a:rPr lang="en-US" spc="-38" dirty="0">
                <a:ln w="3175">
                  <a:noFill/>
                </a:ln>
                <a:solidFill>
                  <a:srgbClr val="0078D7"/>
                </a:solidFill>
              </a:rPr>
              <a:t>IT </a:t>
            </a:r>
            <a:r>
              <a:rPr lang="en-US" spc="-38" dirty="0" err="1">
                <a:ln w="3175">
                  <a:noFill/>
                </a:ln>
                <a:solidFill>
                  <a:srgbClr val="0078D7"/>
                </a:solidFill>
              </a:rPr>
              <a:t>codesigning</a:t>
            </a:r>
            <a:r>
              <a:rPr lang="en-US" spc="-38" dirty="0">
                <a:ln w="3175">
                  <a:noFill/>
                </a:ln>
                <a:solidFill>
                  <a:srgbClr val="0078D7"/>
                </a:solidFill>
              </a:rPr>
              <a:t> is not pervasive</a:t>
            </a:r>
          </a:p>
          <a:p>
            <a:pPr marL="657166" lvl="2" defTabSz="685646" fontAlgn="base">
              <a:spcBef>
                <a:spcPct val="0"/>
              </a:spcBef>
              <a:spcAft>
                <a:spcPts val="1350"/>
              </a:spcAft>
            </a:pPr>
            <a:r>
              <a:rPr lang="en-US" sz="2400" spc="-38" dirty="0">
                <a:ln w="3175">
                  <a:noFill/>
                </a:ln>
                <a:solidFill>
                  <a:srgbClr val="525252"/>
                </a:solidFill>
              </a:rPr>
              <a:t>Best option for strong app identity and integrity validation</a:t>
            </a:r>
          </a:p>
          <a:p>
            <a:pPr marL="657166" lvl="2" defTabSz="685646" fontAlgn="base">
              <a:spcBef>
                <a:spcPct val="0"/>
              </a:spcBef>
              <a:spcAft>
                <a:spcPts val="1350"/>
              </a:spcAft>
            </a:pPr>
            <a:r>
              <a:rPr lang="en-US" sz="2400" spc="-38" dirty="0">
                <a:ln w="3175">
                  <a:noFill/>
                </a:ln>
                <a:solidFill>
                  <a:srgbClr val="525252"/>
                </a:solidFill>
              </a:rPr>
              <a:t>Decentralized LOB app development </a:t>
            </a:r>
          </a:p>
          <a:p>
            <a:pPr marL="657166" lvl="2" defTabSz="685646" fontAlgn="base">
              <a:spcBef>
                <a:spcPct val="0"/>
              </a:spcBef>
              <a:spcAft>
                <a:spcPts val="1350"/>
              </a:spcAft>
            </a:pPr>
            <a:r>
              <a:rPr lang="en-US" sz="2400" spc="-38" dirty="0">
                <a:ln w="3175">
                  <a:noFill/>
                </a:ln>
                <a:solidFill>
                  <a:srgbClr val="525252"/>
                </a:solidFill>
              </a:rPr>
              <a:t>Lack of code signing expertise</a:t>
            </a:r>
          </a:p>
          <a:p>
            <a:pPr marL="428566" defTabSz="685646" fontAlgn="base">
              <a:spcBef>
                <a:spcPct val="0"/>
              </a:spcBef>
              <a:spcAft>
                <a:spcPts val="1350"/>
              </a:spcAft>
            </a:pPr>
            <a:r>
              <a:rPr lang="en-US" spc="-38" dirty="0">
                <a:ln w="3175">
                  <a:noFill/>
                </a:ln>
                <a:solidFill>
                  <a:srgbClr val="0078D7"/>
                </a:solidFill>
              </a:rPr>
              <a:t>Enterprises don’t want to (and shouldn’t) blindly trust all software from an ISV, even if signed</a:t>
            </a:r>
          </a:p>
          <a:p>
            <a:pPr marL="428566" defTabSz="685646" fontAlgn="base">
              <a:spcBef>
                <a:spcPct val="0"/>
              </a:spcBef>
              <a:spcAft>
                <a:spcPts val="1350"/>
              </a:spcAft>
            </a:pPr>
            <a:r>
              <a:rPr lang="en-US" spc="-38" dirty="0">
                <a:ln w="3175">
                  <a:noFill/>
                </a:ln>
                <a:solidFill>
                  <a:srgbClr val="0078D7"/>
                </a:solidFill>
              </a:rPr>
              <a:t>Too darned many existing LOB apps</a:t>
            </a:r>
          </a:p>
          <a:p>
            <a:pPr marL="428566" defTabSz="685646" fontAlgn="base">
              <a:spcBef>
                <a:spcPct val="0"/>
              </a:spcBef>
              <a:spcAft>
                <a:spcPts val="1350"/>
              </a:spcAft>
            </a:pPr>
            <a:endParaRPr lang="en-US" sz="3299" spc="-38" dirty="0">
              <a:ln w="3175">
                <a:noFill/>
              </a:ln>
              <a:solidFill>
                <a:schemeClr val="accent1">
                  <a:lumMod val="50000"/>
                </a:schemeClr>
              </a:solidFill>
            </a:endParaRPr>
          </a:p>
        </p:txBody>
      </p:sp>
    </p:spTree>
    <p:extLst>
      <p:ext uri="{BB962C8B-B14F-4D97-AF65-F5344CB8AC3E}">
        <p14:creationId xmlns:p14="http://schemas.microsoft.com/office/powerpoint/2010/main" val="38286414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20662"/>
            <a:ext cx="11889564" cy="1219200"/>
          </a:xfrm>
        </p:spPr>
        <p:txBody>
          <a:bodyPr>
            <a:normAutofit fontScale="90000"/>
          </a:bodyPr>
          <a:lstStyle/>
          <a:p>
            <a:pPr>
              <a:lnSpc>
                <a:spcPct val="100000"/>
              </a:lnSpc>
            </a:pPr>
            <a:r>
              <a:rPr lang="en-US" sz="5300" dirty="0"/>
              <a:t>Getting Apps in to the Circle of Trust</a:t>
            </a:r>
            <a:br>
              <a:rPr lang="en-US" dirty="0"/>
            </a:br>
            <a:r>
              <a:rPr lang="en-US" sz="2700" dirty="0">
                <a:solidFill>
                  <a:srgbClr val="0078D7"/>
                </a:solidFill>
              </a:rPr>
              <a:t>  Adopting Code Signing</a:t>
            </a:r>
          </a:p>
        </p:txBody>
      </p:sp>
      <p:sp>
        <p:nvSpPr>
          <p:cNvPr id="3" name="Text Placeholder 2"/>
          <p:cNvSpPr>
            <a:spLocks noGrp="1"/>
          </p:cNvSpPr>
          <p:nvPr>
            <p:ph type="body" sz="quarter" idx="10"/>
          </p:nvPr>
        </p:nvSpPr>
        <p:spPr>
          <a:xfrm>
            <a:off x="503237" y="1516062"/>
            <a:ext cx="11660966" cy="5486400"/>
          </a:xfrm>
        </p:spPr>
        <p:txBody>
          <a:bodyPr>
            <a:normAutofit/>
          </a:bodyPr>
          <a:lstStyle/>
          <a:p>
            <a:pPr lvl="1">
              <a:lnSpc>
                <a:spcPct val="100000"/>
              </a:lnSpc>
              <a:spcBef>
                <a:spcPts val="600"/>
              </a:spcBef>
              <a:spcAft>
                <a:spcPts val="600"/>
              </a:spcAft>
            </a:pPr>
            <a:r>
              <a:rPr lang="en-US" sz="3600" spc="-38" dirty="0">
                <a:ln w="3175">
                  <a:noFill/>
                </a:ln>
                <a:solidFill>
                  <a:srgbClr val="0078D7"/>
                </a:solidFill>
                <a:latin typeface="+mj-lt"/>
              </a:rPr>
              <a:t>Make code signing part of the LOB app development process – OR – app deployment workflows</a:t>
            </a:r>
          </a:p>
          <a:p>
            <a:pPr lvl="1">
              <a:lnSpc>
                <a:spcPct val="100000"/>
              </a:lnSpc>
              <a:spcBef>
                <a:spcPts val="600"/>
              </a:spcBef>
              <a:spcAft>
                <a:spcPts val="600"/>
              </a:spcAft>
            </a:pPr>
            <a:r>
              <a:rPr lang="en-US" sz="3600" spc="-38" dirty="0">
                <a:ln w="3175">
                  <a:noFill/>
                </a:ln>
                <a:solidFill>
                  <a:srgbClr val="0078D7"/>
                </a:solidFill>
                <a:latin typeface="+mj-lt"/>
              </a:rPr>
              <a:t>Create catalogs for “legacy” and ISV apps with Windows 10’s Package Inspector tool</a:t>
            </a:r>
          </a:p>
          <a:p>
            <a:pPr lvl="2">
              <a:lnSpc>
                <a:spcPct val="110000"/>
              </a:lnSpc>
              <a:spcBef>
                <a:spcPts val="0"/>
              </a:spcBef>
              <a:spcAft>
                <a:spcPts val="600"/>
              </a:spcAft>
            </a:pPr>
            <a:r>
              <a:rPr lang="en-US" sz="2000" dirty="0">
                <a:solidFill>
                  <a:srgbClr val="737373"/>
                </a:solidFill>
                <a:latin typeface="Segoe UI" panose="020B0502040204020203" pitchFamily="34" charset="0"/>
                <a:cs typeface="Segoe UI" panose="020B0502040204020203" pitchFamily="34" charset="0"/>
              </a:rPr>
              <a:t>No need to repackage/rebuild apps</a:t>
            </a:r>
          </a:p>
          <a:p>
            <a:pPr lvl="2">
              <a:lnSpc>
                <a:spcPct val="110000"/>
              </a:lnSpc>
              <a:spcBef>
                <a:spcPts val="0"/>
              </a:spcBef>
              <a:spcAft>
                <a:spcPts val="600"/>
              </a:spcAft>
            </a:pPr>
            <a:r>
              <a:rPr lang="en-US" sz="2000" dirty="0">
                <a:solidFill>
                  <a:srgbClr val="737373"/>
                </a:solidFill>
                <a:latin typeface="Segoe UI" panose="020B0502040204020203" pitchFamily="34" charset="0"/>
                <a:cs typeface="Segoe UI" panose="020B0502040204020203" pitchFamily="34" charset="0"/>
              </a:rPr>
              <a:t>Easily deployed with SCCM</a:t>
            </a:r>
          </a:p>
          <a:p>
            <a:pPr lvl="1">
              <a:lnSpc>
                <a:spcPct val="100000"/>
              </a:lnSpc>
              <a:spcBef>
                <a:spcPts val="600"/>
              </a:spcBef>
              <a:spcAft>
                <a:spcPts val="600"/>
              </a:spcAft>
            </a:pPr>
            <a:r>
              <a:rPr lang="en-US" sz="3600" dirty="0">
                <a:solidFill>
                  <a:srgbClr val="0078D7"/>
                </a:solidFill>
                <a:latin typeface="+mj-lt"/>
              </a:rPr>
              <a:t>Device Guard signing in the Windows Store for Business</a:t>
            </a:r>
          </a:p>
          <a:p>
            <a:pPr lvl="2">
              <a:lnSpc>
                <a:spcPct val="110000"/>
              </a:lnSpc>
              <a:spcBef>
                <a:spcPts val="0"/>
              </a:spcBef>
              <a:spcAft>
                <a:spcPts val="600"/>
              </a:spcAft>
            </a:pPr>
            <a:r>
              <a:rPr lang="en-US" sz="2000" dirty="0">
                <a:solidFill>
                  <a:srgbClr val="737373"/>
                </a:solidFill>
              </a:rPr>
              <a:t>Download default Device Guard configurable CI policy</a:t>
            </a:r>
          </a:p>
          <a:p>
            <a:pPr lvl="2">
              <a:lnSpc>
                <a:spcPct val="110000"/>
              </a:lnSpc>
              <a:spcBef>
                <a:spcPts val="0"/>
              </a:spcBef>
              <a:spcAft>
                <a:spcPts val="600"/>
              </a:spcAft>
            </a:pPr>
            <a:r>
              <a:rPr lang="en-US" sz="2000" dirty="0">
                <a:solidFill>
                  <a:srgbClr val="737373"/>
                </a:solidFill>
              </a:rPr>
              <a:t>Catalog signing with enterprise-specific, unique keys</a:t>
            </a:r>
          </a:p>
        </p:txBody>
      </p:sp>
    </p:spTree>
    <p:extLst>
      <p:ext uri="{BB962C8B-B14F-4D97-AF65-F5344CB8AC3E}">
        <p14:creationId xmlns:p14="http://schemas.microsoft.com/office/powerpoint/2010/main" val="90159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1170" y="233150"/>
            <a:ext cx="8914136" cy="1019075"/>
          </a:xfrm>
        </p:spPr>
        <p:txBody>
          <a:bodyPr>
            <a:normAutofit/>
          </a:bodyPr>
          <a:lstStyle/>
          <a:p>
            <a:r>
              <a:rPr lang="en-US" sz="3599" dirty="0"/>
              <a:t>Device Guard Scenarios and Recommendations</a:t>
            </a:r>
          </a:p>
        </p:txBody>
      </p:sp>
      <p:sp>
        <p:nvSpPr>
          <p:cNvPr id="21" name="po"/>
          <p:cNvSpPr/>
          <p:nvPr/>
        </p:nvSpPr>
        <p:spPr bwMode="auto">
          <a:xfrm>
            <a:off x="5189683" y="4011539"/>
            <a:ext cx="2057108" cy="1851397"/>
          </a:xfrm>
          <a:prstGeom prst="ellipse">
            <a:avLst/>
          </a:prstGeom>
          <a:solidFill>
            <a:schemeClr val="accent3"/>
          </a:solidFill>
          <a:ln w="12700">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t" anchorCtr="0" compatLnSpc="1">
            <a:prstTxWarp prst="textNoShape">
              <a:avLst/>
            </a:prstTxWarp>
          </a:bodyPr>
          <a:lstStyle/>
          <a:p>
            <a:pPr algn="ctr" defTabSz="699235" fontAlgn="base">
              <a:spcBef>
                <a:spcPct val="0"/>
              </a:spcBef>
              <a:spcAft>
                <a:spcPct val="0"/>
              </a:spcAft>
              <a:defRPr/>
            </a:pPr>
            <a:endParaRPr lang="en-US" sz="1500" kern="0" dirty="0">
              <a:gradFill>
                <a:gsLst>
                  <a:gs pos="16814">
                    <a:srgbClr val="FFFFFF"/>
                  </a:gs>
                  <a:gs pos="46000">
                    <a:srgbClr val="FFFFFF"/>
                  </a:gs>
                </a:gsLst>
                <a:lin ang="5400000" scaled="0"/>
              </a:gradFill>
            </a:endParaRPr>
          </a:p>
        </p:txBody>
      </p:sp>
      <p:sp>
        <p:nvSpPr>
          <p:cNvPr id="22" name="TextBox 21"/>
          <p:cNvSpPr txBox="1"/>
          <p:nvPr/>
        </p:nvSpPr>
        <p:spPr>
          <a:xfrm>
            <a:off x="4846833" y="4701822"/>
            <a:ext cx="2742811" cy="475830"/>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b="1" kern="0" dirty="0">
                <a:solidFill>
                  <a:schemeClr val="bg1">
                    <a:lumMod val="50000"/>
                  </a:schemeClr>
                </a:solidFill>
              </a:rPr>
              <a:t>Fixed workloads</a:t>
            </a:r>
          </a:p>
        </p:txBody>
      </p:sp>
      <p:sp>
        <p:nvSpPr>
          <p:cNvPr id="17" name="TextBox 16"/>
          <p:cNvSpPr txBox="1"/>
          <p:nvPr/>
        </p:nvSpPr>
        <p:spPr>
          <a:xfrm>
            <a:off x="1555221" y="1899860"/>
            <a:ext cx="3908505" cy="1751848"/>
          </a:xfrm>
          <a:prstGeom prst="rect">
            <a:avLst/>
          </a:prstGeom>
          <a:solidFill>
            <a:srgbClr val="505050">
              <a:alpha val="52000"/>
            </a:srgbClr>
          </a:solidFill>
          <a:effectLst>
            <a:softEdge rad="63500"/>
          </a:effectLst>
        </p:spPr>
        <p:txBody>
          <a:bodyPr wrap="square" lIns="137141" tIns="109712" rIns="137141" bIns="109712" rtlCol="0">
            <a:spAutoFit/>
          </a:bodyPr>
          <a:lstStyle>
            <a:defPPr>
              <a:defRPr lang="en-US"/>
            </a:defPPr>
            <a:lvl1pPr marL="457200" lvl="0" indent="-457200" defTabSz="914277" fontAlgn="base">
              <a:lnSpc>
                <a:spcPct val="90000"/>
              </a:lnSpc>
              <a:spcBef>
                <a:spcPct val="0"/>
              </a:spcBef>
              <a:spcAft>
                <a:spcPts val="1200"/>
              </a:spcAft>
              <a:buClr>
                <a:srgbClr val="FFFFFF"/>
              </a:buClr>
              <a:buSzPct val="90000"/>
              <a:buFont typeface="Wingdings" panose="05000000000000000000" pitchFamily="2" charset="2"/>
              <a:buChar char="§"/>
              <a:defRPr sz="1471" kern="0" spc="-50">
                <a:ln w="3175">
                  <a:noFill/>
                </a:ln>
                <a:solidFill>
                  <a:srgbClr val="FFFFFF"/>
                </a:solidFill>
              </a:defRPr>
            </a:lvl1pPr>
          </a:lstStyle>
          <a:p>
            <a:r>
              <a:rPr lang="en-US" sz="1500" dirty="0"/>
              <a:t>Tightly managed</a:t>
            </a:r>
          </a:p>
          <a:p>
            <a:r>
              <a:rPr lang="en-US" sz="1500" dirty="0"/>
              <a:t>Very well-defined software and hardware configurations</a:t>
            </a:r>
          </a:p>
          <a:p>
            <a:r>
              <a:rPr lang="en-US" sz="1500" dirty="0"/>
              <a:t>Low churn</a:t>
            </a:r>
          </a:p>
          <a:p>
            <a:r>
              <a:rPr lang="en-US" sz="1500" dirty="0"/>
              <a:t>No user or standard user only</a:t>
            </a:r>
          </a:p>
        </p:txBody>
      </p:sp>
      <p:sp>
        <p:nvSpPr>
          <p:cNvPr id="18" name="TextBox 17"/>
          <p:cNvSpPr txBox="1"/>
          <p:nvPr/>
        </p:nvSpPr>
        <p:spPr>
          <a:xfrm>
            <a:off x="6972748" y="1918214"/>
            <a:ext cx="3908505" cy="1437944"/>
          </a:xfrm>
          <a:prstGeom prst="rect">
            <a:avLst/>
          </a:prstGeom>
          <a:solidFill>
            <a:srgbClr val="505050">
              <a:alpha val="52000"/>
            </a:srgbClr>
          </a:solidFill>
          <a:effectLst>
            <a:softEdge rad="63500"/>
          </a:effectLst>
        </p:spPr>
        <p:txBody>
          <a:bodyPr wrap="square" lIns="137141" tIns="109712" rIns="137141" bIns="109712" rtlCol="0">
            <a:spAutoFit/>
          </a:bodyPr>
          <a:lstStyle>
            <a:defPPr>
              <a:defRPr lang="en-US"/>
            </a:defPPr>
            <a:lvl1pPr marL="457200" lvl="0" indent="-457200" defTabSz="914277" fontAlgn="base">
              <a:lnSpc>
                <a:spcPct val="90000"/>
              </a:lnSpc>
              <a:spcBef>
                <a:spcPct val="0"/>
              </a:spcBef>
              <a:spcAft>
                <a:spcPts val="1200"/>
              </a:spcAft>
              <a:buClr>
                <a:srgbClr val="FFFFFF"/>
              </a:buClr>
              <a:buSzPct val="90000"/>
              <a:buFont typeface="Wingdings" panose="05000000000000000000" pitchFamily="2" charset="2"/>
              <a:buChar char="§"/>
              <a:defRPr sz="1471" kern="0" spc="-50">
                <a:ln w="3175">
                  <a:noFill/>
                </a:ln>
                <a:solidFill>
                  <a:srgbClr val="FFFFFF"/>
                </a:solidFill>
              </a:defRPr>
            </a:lvl1pPr>
          </a:lstStyle>
          <a:p>
            <a:r>
              <a:rPr lang="en-US" sz="1500" dirty="0"/>
              <a:t>Turn on VBS protection of Kernel Mode Code Integrity</a:t>
            </a:r>
          </a:p>
          <a:p>
            <a:r>
              <a:rPr lang="en-US" sz="1500" dirty="0"/>
              <a:t>Deploy c</a:t>
            </a:r>
            <a:r>
              <a:rPr lang="en-US" sz="1500" dirty="0" err="1"/>
              <a:t>onfigurable</a:t>
            </a:r>
            <a:r>
              <a:rPr lang="en-US" sz="1500" dirty="0"/>
              <a:t> code integrity policy with both kernel and user mode generated from “golden” system(s)</a:t>
            </a:r>
          </a:p>
        </p:txBody>
      </p:sp>
    </p:spTree>
    <p:extLst>
      <p:ext uri="{BB962C8B-B14F-4D97-AF65-F5344CB8AC3E}">
        <p14:creationId xmlns:p14="http://schemas.microsoft.com/office/powerpoint/2010/main" val="2650459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1170" y="224396"/>
            <a:ext cx="8914136" cy="1019075"/>
          </a:xfrm>
        </p:spPr>
        <p:txBody>
          <a:bodyPr>
            <a:normAutofit/>
          </a:bodyPr>
          <a:lstStyle/>
          <a:p>
            <a:r>
              <a:rPr lang="en-US" sz="3599" dirty="0"/>
              <a:t>Device Guard Scenarios and Recommendations</a:t>
            </a:r>
          </a:p>
        </p:txBody>
      </p:sp>
      <p:grpSp>
        <p:nvGrpSpPr>
          <p:cNvPr id="5" name="Group 4"/>
          <p:cNvGrpSpPr/>
          <p:nvPr/>
        </p:nvGrpSpPr>
        <p:grpSpPr>
          <a:xfrm>
            <a:off x="4016100" y="3325836"/>
            <a:ext cx="4430672" cy="2685669"/>
            <a:chOff x="3281638" y="3268662"/>
            <a:chExt cx="5908400" cy="3581400"/>
          </a:xfrm>
        </p:grpSpPr>
        <p:sp>
          <p:nvSpPr>
            <p:cNvPr id="7" name="Oval 6"/>
            <p:cNvSpPr/>
            <p:nvPr/>
          </p:nvSpPr>
          <p:spPr bwMode="auto">
            <a:xfrm>
              <a:off x="3398832" y="3268662"/>
              <a:ext cx="5638806" cy="3581400"/>
            </a:xfrm>
            <a:prstGeom prst="ellipse">
              <a:avLst/>
            </a:prstGeom>
            <a:solidFill>
              <a:schemeClr val="accent4"/>
            </a:solidFill>
            <a:ln w="12700">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t" anchorCtr="0" compatLnSpc="1">
              <a:prstTxWarp prst="textNoShape">
                <a:avLst/>
              </a:prstTxWarp>
            </a:bodyPr>
            <a:lstStyle/>
            <a:p>
              <a:pPr algn="ctr" defTabSz="699235" fontAlgn="base">
                <a:spcBef>
                  <a:spcPct val="0"/>
                </a:spcBef>
                <a:spcAft>
                  <a:spcPct val="0"/>
                </a:spcAft>
                <a:defRPr/>
              </a:pPr>
              <a:endParaRPr lang="en-US" sz="1500" kern="0" dirty="0">
                <a:gradFill>
                  <a:gsLst>
                    <a:gs pos="16814">
                      <a:srgbClr val="FFFFFF"/>
                    </a:gs>
                    <a:gs pos="46000">
                      <a:srgbClr val="FFFFFF"/>
                    </a:gs>
                  </a:gsLst>
                  <a:lin ang="5400000" scaled="0"/>
                </a:gradFill>
              </a:endParaRPr>
            </a:p>
          </p:txBody>
        </p:sp>
        <p:sp>
          <p:nvSpPr>
            <p:cNvPr id="14" name="TextBox 13"/>
            <p:cNvSpPr txBox="1"/>
            <p:nvPr/>
          </p:nvSpPr>
          <p:spPr>
            <a:xfrm>
              <a:off x="3281638" y="3643787"/>
              <a:ext cx="5908400" cy="634529"/>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b="1" kern="0" dirty="0">
                  <a:solidFill>
                    <a:schemeClr val="bg1">
                      <a:lumMod val="50000"/>
                    </a:schemeClr>
                  </a:solidFill>
                </a:rPr>
                <a:t>Fully managed</a:t>
              </a:r>
            </a:p>
          </p:txBody>
        </p:sp>
      </p:grpSp>
      <p:grpSp>
        <p:nvGrpSpPr>
          <p:cNvPr id="6" name="Group 5"/>
          <p:cNvGrpSpPr/>
          <p:nvPr/>
        </p:nvGrpSpPr>
        <p:grpSpPr>
          <a:xfrm>
            <a:off x="4846833" y="4011539"/>
            <a:ext cx="2742811" cy="1851397"/>
            <a:chOff x="4389437" y="4183062"/>
            <a:chExt cx="3657601" cy="2468880"/>
          </a:xfrm>
        </p:grpSpPr>
        <p:sp>
          <p:nvSpPr>
            <p:cNvPr id="21" name="po"/>
            <p:cNvSpPr/>
            <p:nvPr/>
          </p:nvSpPr>
          <p:spPr bwMode="auto">
            <a:xfrm>
              <a:off x="4846637" y="4183062"/>
              <a:ext cx="2743200" cy="2468880"/>
            </a:xfrm>
            <a:prstGeom prst="ellipse">
              <a:avLst/>
            </a:prstGeom>
            <a:solidFill>
              <a:schemeClr val="accent3"/>
            </a:solidFill>
            <a:ln w="12700">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t" anchorCtr="0" compatLnSpc="1">
              <a:prstTxWarp prst="textNoShape">
                <a:avLst/>
              </a:prstTxWarp>
            </a:bodyPr>
            <a:lstStyle/>
            <a:p>
              <a:pPr algn="ctr" defTabSz="699235" fontAlgn="base">
                <a:spcBef>
                  <a:spcPct val="0"/>
                </a:spcBef>
                <a:spcAft>
                  <a:spcPct val="0"/>
                </a:spcAft>
                <a:defRPr/>
              </a:pPr>
              <a:endParaRPr lang="en-US" sz="1500" kern="0" dirty="0">
                <a:gradFill>
                  <a:gsLst>
                    <a:gs pos="16814">
                      <a:srgbClr val="FFFFFF"/>
                    </a:gs>
                    <a:gs pos="46000">
                      <a:srgbClr val="FFFFFF"/>
                    </a:gs>
                  </a:gsLst>
                  <a:lin ang="5400000" scaled="0"/>
                </a:gradFill>
              </a:endParaRPr>
            </a:p>
          </p:txBody>
        </p:sp>
        <p:sp>
          <p:nvSpPr>
            <p:cNvPr id="22" name="TextBox 21"/>
            <p:cNvSpPr txBox="1"/>
            <p:nvPr/>
          </p:nvSpPr>
          <p:spPr>
            <a:xfrm>
              <a:off x="4389437" y="5103569"/>
              <a:ext cx="3657601" cy="634530"/>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b="1" kern="0" dirty="0">
                  <a:solidFill>
                    <a:schemeClr val="bg1">
                      <a:lumMod val="50000"/>
                    </a:schemeClr>
                  </a:solidFill>
                </a:rPr>
                <a:t>Fixed workloads</a:t>
              </a:r>
            </a:p>
          </p:txBody>
        </p:sp>
      </p:grpSp>
      <p:sp>
        <p:nvSpPr>
          <p:cNvPr id="18" name="TextBox 17"/>
          <p:cNvSpPr txBox="1"/>
          <p:nvPr/>
        </p:nvSpPr>
        <p:spPr>
          <a:xfrm>
            <a:off x="1555222" y="1821556"/>
            <a:ext cx="3634462" cy="1751848"/>
          </a:xfrm>
          <a:prstGeom prst="rect">
            <a:avLst/>
          </a:prstGeom>
          <a:solidFill>
            <a:srgbClr val="505050">
              <a:alpha val="52000"/>
            </a:srgbClr>
          </a:solidFill>
          <a:effectLst>
            <a:softEdge rad="63500"/>
          </a:effectLst>
        </p:spPr>
        <p:txBody>
          <a:bodyPr wrap="square" lIns="137141" tIns="109712" rIns="137141" bIns="109712" rtlCol="0">
            <a:spAutoFit/>
          </a:bodyPr>
          <a:lstStyle>
            <a:defPPr>
              <a:defRPr lang="en-US"/>
            </a:defPPr>
            <a:lvl1pPr marL="457200" lvl="0" indent="-457200" defTabSz="914277" fontAlgn="base">
              <a:lnSpc>
                <a:spcPct val="90000"/>
              </a:lnSpc>
              <a:spcBef>
                <a:spcPct val="0"/>
              </a:spcBef>
              <a:spcAft>
                <a:spcPts val="1200"/>
              </a:spcAft>
              <a:buClr>
                <a:srgbClr val="FFFFFF"/>
              </a:buClr>
              <a:buSzPct val="90000"/>
              <a:buFont typeface="Wingdings" panose="05000000000000000000" pitchFamily="2" charset="2"/>
              <a:buChar char="§"/>
              <a:defRPr sz="1471" kern="0" spc="-50">
                <a:ln w="3175">
                  <a:noFill/>
                </a:ln>
                <a:solidFill>
                  <a:srgbClr val="FFFFFF"/>
                </a:solidFill>
              </a:defRPr>
            </a:lvl1pPr>
          </a:lstStyle>
          <a:p>
            <a:r>
              <a:rPr lang="en-US" sz="1500" dirty="0"/>
              <a:t>Tightly managed</a:t>
            </a:r>
          </a:p>
          <a:p>
            <a:r>
              <a:rPr lang="en-US" sz="1500" dirty="0"/>
              <a:t>Well-defined hardware configurations</a:t>
            </a:r>
          </a:p>
          <a:p>
            <a:r>
              <a:rPr lang="en-US" sz="1500" dirty="0"/>
              <a:t>Managed software only</a:t>
            </a:r>
          </a:p>
          <a:p>
            <a:r>
              <a:rPr lang="en-US" sz="1500" dirty="0"/>
              <a:t>Ideally standard user only</a:t>
            </a:r>
          </a:p>
        </p:txBody>
      </p:sp>
      <p:sp>
        <p:nvSpPr>
          <p:cNvPr id="19" name="TextBox 18"/>
          <p:cNvSpPr txBox="1"/>
          <p:nvPr/>
        </p:nvSpPr>
        <p:spPr>
          <a:xfrm>
            <a:off x="6961082" y="1787490"/>
            <a:ext cx="3920172" cy="2191313"/>
          </a:xfrm>
          <a:prstGeom prst="rect">
            <a:avLst/>
          </a:prstGeom>
          <a:solidFill>
            <a:srgbClr val="505050">
              <a:alpha val="52000"/>
            </a:srgbClr>
          </a:solidFill>
          <a:effectLst>
            <a:softEdge rad="63500"/>
          </a:effectLst>
        </p:spPr>
        <p:txBody>
          <a:bodyPr wrap="square" lIns="137141" tIns="109712" rIns="137141" bIns="109712" rtlCol="0">
            <a:spAutoFit/>
          </a:bodyPr>
          <a:lstStyle>
            <a:defPPr>
              <a:defRPr lang="en-US"/>
            </a:defPPr>
            <a:lvl1pPr marL="457200" indent="-457200" defTabSz="914277" fontAlgn="base">
              <a:lnSpc>
                <a:spcPct val="90000"/>
              </a:lnSpc>
              <a:spcBef>
                <a:spcPct val="0"/>
              </a:spcBef>
              <a:spcAft>
                <a:spcPts val="1200"/>
              </a:spcAft>
              <a:buClr>
                <a:schemeClr val="tx1"/>
              </a:buClr>
              <a:buSzPct val="90000"/>
              <a:buFont typeface="Wingdings" panose="05000000000000000000" pitchFamily="2" charset="2"/>
              <a:buChar char="§"/>
              <a:defRPr sz="2000" spc="-50">
                <a:ln w="3175">
                  <a:noFill/>
                </a:ln>
                <a:solidFill>
                  <a:srgbClr val="FFFFFF"/>
                </a:solidFill>
              </a:defRPr>
            </a:lvl1pPr>
          </a:lstStyle>
          <a:p>
            <a:pPr lvl="0">
              <a:buClr>
                <a:srgbClr val="FFFFFF"/>
              </a:buClr>
              <a:defRPr/>
            </a:pPr>
            <a:r>
              <a:rPr lang="en-US" sz="1500" kern="0" dirty="0"/>
              <a:t>Turn on VBS protection of Kernel Mode Code Integrity</a:t>
            </a:r>
          </a:p>
          <a:p>
            <a:pPr marL="342869" indent="-342869" defTabSz="685646">
              <a:spcAft>
                <a:spcPts val="900"/>
              </a:spcAft>
              <a:buClr>
                <a:srgbClr val="FFFFFF"/>
              </a:buClr>
              <a:defRPr/>
            </a:pPr>
            <a:r>
              <a:rPr lang="en-US" sz="1500" kern="0" spc="-38" dirty="0"/>
              <a:t>Deploy configurable code integrity policy with both kernel and user mode created from “golden” system(s) or </a:t>
            </a:r>
            <a:r>
              <a:rPr lang="en-US" sz="1500" kern="0" dirty="0"/>
              <a:t>based on </a:t>
            </a:r>
            <a:r>
              <a:rPr lang="en-US" sz="1500" kern="0" spc="-38" dirty="0"/>
              <a:t>DGSP default policy</a:t>
            </a:r>
          </a:p>
          <a:p>
            <a:pPr marL="342869" indent="-342869" defTabSz="685646">
              <a:spcAft>
                <a:spcPts val="900"/>
              </a:spcAft>
              <a:buClr>
                <a:srgbClr val="FFFFFF"/>
              </a:buClr>
              <a:defRPr/>
            </a:pPr>
            <a:r>
              <a:rPr lang="en-US" sz="1500" kern="0" dirty="0"/>
              <a:t>Optionally, use Managed Installer to simplify policy management</a:t>
            </a:r>
            <a:endParaRPr lang="en-US" sz="1500" kern="0" spc="-38" dirty="0"/>
          </a:p>
        </p:txBody>
      </p:sp>
    </p:spTree>
    <p:extLst>
      <p:ext uri="{BB962C8B-B14F-4D97-AF65-F5344CB8AC3E}">
        <p14:creationId xmlns:p14="http://schemas.microsoft.com/office/powerpoint/2010/main" val="17796033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0704" y="2582993"/>
            <a:ext cx="6143196" cy="3536845"/>
            <a:chOff x="2140947" y="2278062"/>
            <a:chExt cx="8192090" cy="4716463"/>
          </a:xfrm>
        </p:grpSpPr>
        <p:sp>
          <p:nvSpPr>
            <p:cNvPr id="10" name="Oval 9"/>
            <p:cNvSpPr/>
            <p:nvPr/>
          </p:nvSpPr>
          <p:spPr bwMode="auto">
            <a:xfrm>
              <a:off x="2140947" y="2278062"/>
              <a:ext cx="8192090" cy="4716463"/>
            </a:xfrm>
            <a:prstGeom prst="ellipse">
              <a:avLst/>
            </a:prstGeom>
            <a:solidFill>
              <a:schemeClr val="accent5"/>
            </a:solidFill>
            <a:ln w="12700">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t" anchorCtr="0" compatLnSpc="1">
              <a:prstTxWarp prst="textNoShape">
                <a:avLst/>
              </a:prstTxWarp>
            </a:bodyPr>
            <a:lstStyle/>
            <a:p>
              <a:pPr algn="ctr" defTabSz="699235" fontAlgn="base">
                <a:spcBef>
                  <a:spcPct val="0"/>
                </a:spcBef>
                <a:spcAft>
                  <a:spcPct val="0"/>
                </a:spcAft>
                <a:defRPr/>
              </a:pPr>
              <a:endParaRPr lang="en-US" sz="1500" kern="0" dirty="0">
                <a:solidFill>
                  <a:schemeClr val="bg1">
                    <a:lumMod val="50000"/>
                  </a:schemeClr>
                </a:solidFill>
              </a:endParaRPr>
            </a:p>
          </p:txBody>
        </p:sp>
        <p:sp>
          <p:nvSpPr>
            <p:cNvPr id="11" name="TextBox 10"/>
            <p:cNvSpPr txBox="1"/>
            <p:nvPr/>
          </p:nvSpPr>
          <p:spPr>
            <a:xfrm>
              <a:off x="4424638" y="2378953"/>
              <a:ext cx="3622399" cy="634530"/>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b="1" kern="0" dirty="0"/>
                <a:t>Lightly managed</a:t>
              </a:r>
            </a:p>
          </p:txBody>
        </p:sp>
      </p:grpSp>
      <p:sp>
        <p:nvSpPr>
          <p:cNvPr id="2" name="Title 1"/>
          <p:cNvSpPr>
            <a:spLocks noGrp="1"/>
          </p:cNvSpPr>
          <p:nvPr>
            <p:ph type="title"/>
          </p:nvPr>
        </p:nvSpPr>
        <p:spPr>
          <a:xfrm>
            <a:off x="1761170" y="302112"/>
            <a:ext cx="8914136" cy="1019075"/>
          </a:xfrm>
        </p:spPr>
        <p:txBody>
          <a:bodyPr>
            <a:normAutofit/>
          </a:bodyPr>
          <a:lstStyle/>
          <a:p>
            <a:r>
              <a:rPr lang="en-US" sz="3599" dirty="0"/>
              <a:t>Device Guard Scenarios and Recommendations</a:t>
            </a:r>
          </a:p>
        </p:txBody>
      </p:sp>
      <p:grpSp>
        <p:nvGrpSpPr>
          <p:cNvPr id="5" name="Group 4"/>
          <p:cNvGrpSpPr/>
          <p:nvPr/>
        </p:nvGrpSpPr>
        <p:grpSpPr>
          <a:xfrm>
            <a:off x="4016100" y="3325836"/>
            <a:ext cx="4430672" cy="2685669"/>
            <a:chOff x="3281638" y="3268662"/>
            <a:chExt cx="5908400" cy="3581400"/>
          </a:xfrm>
        </p:grpSpPr>
        <p:sp>
          <p:nvSpPr>
            <p:cNvPr id="7" name="Oval 6"/>
            <p:cNvSpPr/>
            <p:nvPr/>
          </p:nvSpPr>
          <p:spPr bwMode="auto">
            <a:xfrm>
              <a:off x="3398832" y="3268662"/>
              <a:ext cx="5638806" cy="3581400"/>
            </a:xfrm>
            <a:prstGeom prst="ellipse">
              <a:avLst/>
            </a:prstGeom>
            <a:solidFill>
              <a:schemeClr val="accent4"/>
            </a:solidFill>
            <a:ln w="12700">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t" anchorCtr="0" compatLnSpc="1">
              <a:prstTxWarp prst="textNoShape">
                <a:avLst/>
              </a:prstTxWarp>
            </a:bodyPr>
            <a:lstStyle/>
            <a:p>
              <a:pPr algn="ctr" defTabSz="699235" fontAlgn="base">
                <a:spcBef>
                  <a:spcPct val="0"/>
                </a:spcBef>
                <a:spcAft>
                  <a:spcPct val="0"/>
                </a:spcAft>
                <a:defRPr/>
              </a:pPr>
              <a:endParaRPr lang="en-US" sz="1500" kern="0" dirty="0">
                <a:solidFill>
                  <a:schemeClr val="bg1">
                    <a:lumMod val="50000"/>
                  </a:schemeClr>
                </a:solidFill>
              </a:endParaRPr>
            </a:p>
          </p:txBody>
        </p:sp>
        <p:sp>
          <p:nvSpPr>
            <p:cNvPr id="14" name="TextBox 13"/>
            <p:cNvSpPr txBox="1"/>
            <p:nvPr/>
          </p:nvSpPr>
          <p:spPr>
            <a:xfrm>
              <a:off x="3281638" y="3643787"/>
              <a:ext cx="5908400" cy="634529"/>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b="1" kern="0" dirty="0">
                  <a:solidFill>
                    <a:schemeClr val="bg1">
                      <a:lumMod val="50000"/>
                    </a:schemeClr>
                  </a:solidFill>
                </a:rPr>
                <a:t>Fully managed</a:t>
              </a:r>
            </a:p>
          </p:txBody>
        </p:sp>
      </p:grpSp>
      <p:grpSp>
        <p:nvGrpSpPr>
          <p:cNvPr id="6" name="Group 5"/>
          <p:cNvGrpSpPr/>
          <p:nvPr/>
        </p:nvGrpSpPr>
        <p:grpSpPr>
          <a:xfrm>
            <a:off x="4846833" y="4011539"/>
            <a:ext cx="2742811" cy="1851397"/>
            <a:chOff x="4389437" y="4183062"/>
            <a:chExt cx="3657601" cy="2468880"/>
          </a:xfrm>
        </p:grpSpPr>
        <p:sp>
          <p:nvSpPr>
            <p:cNvPr id="21" name="po"/>
            <p:cNvSpPr/>
            <p:nvPr/>
          </p:nvSpPr>
          <p:spPr bwMode="auto">
            <a:xfrm>
              <a:off x="4846637" y="4183062"/>
              <a:ext cx="2743200" cy="2468880"/>
            </a:xfrm>
            <a:prstGeom prst="ellipse">
              <a:avLst/>
            </a:prstGeom>
            <a:solidFill>
              <a:schemeClr val="accent3"/>
            </a:solidFill>
            <a:ln w="12700">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t" anchorCtr="0" compatLnSpc="1">
              <a:prstTxWarp prst="textNoShape">
                <a:avLst/>
              </a:prstTxWarp>
            </a:bodyPr>
            <a:lstStyle/>
            <a:p>
              <a:pPr algn="ctr" defTabSz="699235" fontAlgn="base">
                <a:spcBef>
                  <a:spcPct val="0"/>
                </a:spcBef>
                <a:spcAft>
                  <a:spcPct val="0"/>
                </a:spcAft>
                <a:defRPr/>
              </a:pPr>
              <a:endParaRPr lang="en-US" sz="1500" kern="0" dirty="0">
                <a:solidFill>
                  <a:schemeClr val="bg1">
                    <a:lumMod val="50000"/>
                  </a:schemeClr>
                </a:solidFill>
              </a:endParaRPr>
            </a:p>
          </p:txBody>
        </p:sp>
        <p:sp>
          <p:nvSpPr>
            <p:cNvPr id="22" name="TextBox 21"/>
            <p:cNvSpPr txBox="1"/>
            <p:nvPr/>
          </p:nvSpPr>
          <p:spPr>
            <a:xfrm>
              <a:off x="4389437" y="5103569"/>
              <a:ext cx="3657601" cy="634530"/>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b="1" kern="0" dirty="0">
                  <a:solidFill>
                    <a:schemeClr val="bg1">
                      <a:lumMod val="50000"/>
                    </a:schemeClr>
                  </a:solidFill>
                </a:rPr>
                <a:t>Fixed workloads</a:t>
              </a:r>
            </a:p>
          </p:txBody>
        </p:sp>
      </p:grpSp>
      <p:sp>
        <p:nvSpPr>
          <p:cNvPr id="15" name="TextBox 14"/>
          <p:cNvSpPr txBox="1"/>
          <p:nvPr/>
        </p:nvSpPr>
        <p:spPr>
          <a:xfrm>
            <a:off x="1555221" y="1889285"/>
            <a:ext cx="3005902" cy="1594896"/>
          </a:xfrm>
          <a:prstGeom prst="rect">
            <a:avLst/>
          </a:prstGeom>
          <a:solidFill>
            <a:srgbClr val="505050">
              <a:alpha val="52000"/>
            </a:srgbClr>
          </a:solidFill>
          <a:effectLst>
            <a:softEdge rad="63500"/>
          </a:effectLst>
        </p:spPr>
        <p:txBody>
          <a:bodyPr wrap="square" lIns="137141" tIns="109712" rIns="137141" bIns="109712" rtlCol="0">
            <a:spAutoFit/>
          </a:bodyPr>
          <a:lstStyle>
            <a:defPPr>
              <a:defRPr lang="en-US"/>
            </a:defPPr>
            <a:lvl1pPr marL="457200" lvl="0" indent="-457200" defTabSz="914277" fontAlgn="base">
              <a:lnSpc>
                <a:spcPct val="90000"/>
              </a:lnSpc>
              <a:spcBef>
                <a:spcPct val="0"/>
              </a:spcBef>
              <a:spcAft>
                <a:spcPts val="1200"/>
              </a:spcAft>
              <a:buClr>
                <a:srgbClr val="FFFFFF"/>
              </a:buClr>
              <a:buSzPct val="90000"/>
              <a:buFont typeface="Wingdings" panose="05000000000000000000" pitchFamily="2" charset="2"/>
              <a:buChar char="§"/>
              <a:defRPr sz="1471" kern="0" spc="-50">
                <a:ln w="3175">
                  <a:noFill/>
                </a:ln>
                <a:solidFill>
                  <a:srgbClr val="FFFFFF"/>
                </a:solidFill>
              </a:defRPr>
            </a:lvl1pPr>
          </a:lstStyle>
          <a:p>
            <a:r>
              <a:rPr lang="en-US" sz="1500" dirty="0"/>
              <a:t>Multiple and varied hardware configurations</a:t>
            </a:r>
          </a:p>
          <a:p>
            <a:r>
              <a:rPr lang="en-US" sz="1500" dirty="0"/>
              <a:t>User can install “unmanaged” software</a:t>
            </a:r>
          </a:p>
          <a:p>
            <a:r>
              <a:rPr lang="en-US" sz="1500" dirty="0"/>
              <a:t>Standard or Admin users</a:t>
            </a:r>
          </a:p>
        </p:txBody>
      </p:sp>
      <p:sp>
        <p:nvSpPr>
          <p:cNvPr id="17" name="TextBox 16"/>
          <p:cNvSpPr txBox="1"/>
          <p:nvPr/>
        </p:nvSpPr>
        <p:spPr>
          <a:xfrm>
            <a:off x="7682195" y="1889285"/>
            <a:ext cx="3227187" cy="3023158"/>
          </a:xfrm>
          <a:prstGeom prst="rect">
            <a:avLst/>
          </a:prstGeom>
          <a:solidFill>
            <a:srgbClr val="505050">
              <a:alpha val="52000"/>
            </a:srgbClr>
          </a:solidFill>
          <a:effectLst>
            <a:softEdge rad="63500"/>
          </a:effectLst>
        </p:spPr>
        <p:txBody>
          <a:bodyPr wrap="square" lIns="137141" tIns="109712" rIns="137141" bIns="109712" rtlCol="0">
            <a:spAutoFit/>
          </a:bodyPr>
          <a:lstStyle>
            <a:defPPr>
              <a:defRPr lang="en-US"/>
            </a:defPPr>
            <a:lvl1pPr marL="457200" lvl="0" indent="-457200" defTabSz="914277" fontAlgn="base">
              <a:lnSpc>
                <a:spcPct val="90000"/>
              </a:lnSpc>
              <a:spcBef>
                <a:spcPct val="0"/>
              </a:spcBef>
              <a:spcAft>
                <a:spcPts val="1200"/>
              </a:spcAft>
              <a:buClr>
                <a:srgbClr val="FFFFFF"/>
              </a:buClr>
              <a:buSzPct val="90000"/>
              <a:buFont typeface="Wingdings" panose="05000000000000000000" pitchFamily="2" charset="2"/>
              <a:buChar char="§"/>
              <a:defRPr sz="1471" kern="0" spc="-50">
                <a:ln w="3175">
                  <a:noFill/>
                </a:ln>
                <a:solidFill>
                  <a:srgbClr val="FFFFFF"/>
                </a:solidFill>
              </a:defRPr>
            </a:lvl1pPr>
          </a:lstStyle>
          <a:p>
            <a:r>
              <a:rPr lang="en-US" sz="1500" dirty="0"/>
              <a:t>Turn on VBS protection of Kernel Mode Code Integrity</a:t>
            </a:r>
          </a:p>
          <a:p>
            <a:r>
              <a:rPr lang="en-US" sz="1500" dirty="0"/>
              <a:t>Deploy configurable code integrity in audit mode OR KMCI enforced only</a:t>
            </a:r>
          </a:p>
          <a:p>
            <a:r>
              <a:rPr lang="en-US" sz="1500" dirty="0"/>
              <a:t>Optionally, use Managed Installer to simplify policy management</a:t>
            </a:r>
          </a:p>
          <a:p>
            <a:r>
              <a:rPr lang="en-US" sz="1500" dirty="0"/>
              <a:t>Optionally, use </a:t>
            </a:r>
            <a:r>
              <a:rPr lang="en-US" sz="1500" dirty="0" err="1"/>
              <a:t>SmartLocker</a:t>
            </a:r>
            <a:r>
              <a:rPr lang="en-US" sz="1500" dirty="0"/>
              <a:t> to increase assurance of “unmanaged” software</a:t>
            </a:r>
          </a:p>
        </p:txBody>
      </p:sp>
    </p:spTree>
    <p:extLst>
      <p:ext uri="{BB962C8B-B14F-4D97-AF65-F5344CB8AC3E}">
        <p14:creationId xmlns:p14="http://schemas.microsoft.com/office/powerpoint/2010/main" val="3677347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4164" y="6858477"/>
            <a:ext cx="12426388" cy="14307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7" name="Rectangle 356" descr="Bounce Left:  Rectangle 17"/>
          <p:cNvSpPr/>
          <p:nvPr/>
        </p:nvSpPr>
        <p:spPr bwMode="auto">
          <a:xfrm>
            <a:off x="1765" y="6947839"/>
            <a:ext cx="12428785" cy="45694"/>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9871933" y="4439325"/>
            <a:ext cx="2285351" cy="2011395"/>
          </a:xfrm>
          <a:prstGeom prst="rect">
            <a:avLst/>
          </a:prstGeom>
          <a:solidFill>
            <a:srgbClr val="D7D7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119" name="Rectangle 118"/>
          <p:cNvSpPr/>
          <p:nvPr/>
        </p:nvSpPr>
        <p:spPr bwMode="auto">
          <a:xfrm>
            <a:off x="294659"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120" name="Rectangle 119"/>
          <p:cNvSpPr/>
          <p:nvPr/>
        </p:nvSpPr>
        <p:spPr bwMode="auto">
          <a:xfrm>
            <a:off x="5083296"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121" name="Rectangle 120"/>
          <p:cNvSpPr/>
          <p:nvPr/>
        </p:nvSpPr>
        <p:spPr bwMode="auto">
          <a:xfrm>
            <a:off x="7477615"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122" name="Rectangle 121"/>
          <p:cNvSpPr/>
          <p:nvPr/>
        </p:nvSpPr>
        <p:spPr bwMode="auto">
          <a:xfrm>
            <a:off x="2688978"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grpSp>
        <p:nvGrpSpPr>
          <p:cNvPr id="123" name="Group 122"/>
          <p:cNvGrpSpPr/>
          <p:nvPr/>
        </p:nvGrpSpPr>
        <p:grpSpPr>
          <a:xfrm>
            <a:off x="9713816" y="6506039"/>
            <a:ext cx="2443811" cy="286141"/>
            <a:chOff x="9165011" y="1970338"/>
            <a:chExt cx="2119923" cy="248219"/>
          </a:xfrm>
        </p:grpSpPr>
        <p:cxnSp>
          <p:nvCxnSpPr>
            <p:cNvPr id="124" name="Straight Arrow Connector 123"/>
            <p:cNvCxnSpPr/>
            <p:nvPr/>
          </p:nvCxnSpPr>
          <p:spPr>
            <a:xfrm>
              <a:off x="9165011" y="2190650"/>
              <a:ext cx="2119923" cy="0"/>
            </a:xfrm>
            <a:prstGeom prst="straightConnector1">
              <a:avLst/>
            </a:prstGeom>
            <a:noFill/>
            <a:ln w="38100" cap="flat" cmpd="sng" algn="ctr">
              <a:solidFill>
                <a:srgbClr val="333333"/>
              </a:solidFill>
              <a:prstDash val="solid"/>
              <a:headEnd type="none"/>
              <a:tailEnd type="triangle"/>
            </a:ln>
            <a:effectLst/>
          </p:spPr>
        </p:cxnSp>
        <p:sp>
          <p:nvSpPr>
            <p:cNvPr id="125" name="TextBox 124"/>
            <p:cNvSpPr txBox="1"/>
            <p:nvPr/>
          </p:nvSpPr>
          <p:spPr>
            <a:xfrm>
              <a:off x="9300056" y="1970338"/>
              <a:ext cx="1897543" cy="248219"/>
            </a:xfrm>
            <a:prstGeom prst="rect">
              <a:avLst/>
            </a:prstGeom>
          </p:spPr>
          <p:txBody>
            <a:bodyPr vert="horz" wrap="none" lIns="93207" tIns="93207" rIns="93207" bIns="93207" rtlCol="0" anchor="ctr">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196"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POST-BREACH</a:t>
              </a:r>
            </a:p>
          </p:txBody>
        </p:sp>
      </p:grpSp>
      <p:grpSp>
        <p:nvGrpSpPr>
          <p:cNvPr id="126" name="Group 125"/>
          <p:cNvGrpSpPr/>
          <p:nvPr/>
        </p:nvGrpSpPr>
        <p:grpSpPr>
          <a:xfrm>
            <a:off x="289069" y="6506039"/>
            <a:ext cx="9372374" cy="286142"/>
            <a:chOff x="1030845" y="2163717"/>
            <a:chExt cx="8293239" cy="253196"/>
          </a:xfrm>
        </p:grpSpPr>
        <p:sp>
          <p:nvSpPr>
            <p:cNvPr id="127" name="TextBox 126"/>
            <p:cNvSpPr txBox="1"/>
            <p:nvPr/>
          </p:nvSpPr>
          <p:spPr>
            <a:xfrm>
              <a:off x="1030845" y="2163717"/>
              <a:ext cx="8293239" cy="253196"/>
            </a:xfrm>
            <a:prstGeom prst="rect">
              <a:avLst/>
            </a:prstGeom>
          </p:spPr>
          <p:txBody>
            <a:bodyPr vert="horz" wrap="none" lIns="93207" tIns="93207" rIns="93207" bIns="93207" rtlCol="0" anchor="ctr">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196"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PRE-BREACH</a:t>
              </a:r>
            </a:p>
          </p:txBody>
        </p:sp>
        <p:cxnSp>
          <p:nvCxnSpPr>
            <p:cNvPr id="172" name="Straight Arrow Connector 171"/>
            <p:cNvCxnSpPr/>
            <p:nvPr/>
          </p:nvCxnSpPr>
          <p:spPr>
            <a:xfrm>
              <a:off x="1031449" y="2388446"/>
              <a:ext cx="8292635" cy="0"/>
            </a:xfrm>
            <a:prstGeom prst="straightConnector1">
              <a:avLst/>
            </a:prstGeom>
            <a:noFill/>
            <a:ln w="38100" cap="flat" cmpd="sng" algn="ctr">
              <a:solidFill>
                <a:srgbClr val="737373"/>
              </a:solidFill>
              <a:prstDash val="solid"/>
              <a:headEnd type="none"/>
              <a:tailEnd type="triangle"/>
            </a:ln>
            <a:effectLst/>
          </p:spPr>
        </p:cxnSp>
      </p:grpSp>
      <p:sp>
        <p:nvSpPr>
          <p:cNvPr id="173" name="TextBox 172"/>
          <p:cNvSpPr txBox="1"/>
          <p:nvPr/>
        </p:nvSpPr>
        <p:spPr>
          <a:xfrm>
            <a:off x="9903503" y="5577464"/>
            <a:ext cx="2222213" cy="685330"/>
          </a:xfrm>
          <a:prstGeom prst="rect">
            <a:avLst/>
          </a:prstGeom>
        </p:spPr>
        <p:txBody>
          <a:bodyPr vert="horz" wrap="square" lIns="93207" tIns="93207" rIns="93207" bIns="93207" rtlCol="0" anchor="ctr">
            <a:noAutofit/>
          </a:bodyPr>
          <a:lstStyle/>
          <a:p>
            <a:pPr marL="0" marR="0" lvl="0" indent="0" algn="ctr" defTabSz="91330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Breach detection investigation &amp; response</a:t>
            </a:r>
          </a:p>
        </p:txBody>
      </p:sp>
      <p:grpSp>
        <p:nvGrpSpPr>
          <p:cNvPr id="174" name="Group 173"/>
          <p:cNvGrpSpPr/>
          <p:nvPr/>
        </p:nvGrpSpPr>
        <p:grpSpPr>
          <a:xfrm>
            <a:off x="10559453" y="4545732"/>
            <a:ext cx="910315" cy="910315"/>
            <a:chOff x="9921780" y="3594953"/>
            <a:chExt cx="701271" cy="701271"/>
          </a:xfrm>
        </p:grpSpPr>
        <p:sp>
          <p:nvSpPr>
            <p:cNvPr id="175" name="Oval 174"/>
            <p:cNvSpPr/>
            <p:nvPr/>
          </p:nvSpPr>
          <p:spPr bwMode="auto">
            <a:xfrm>
              <a:off x="9921780"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Freeform 177"/>
            <p:cNvSpPr>
              <a:spLocks/>
            </p:cNvSpPr>
            <p:nvPr/>
          </p:nvSpPr>
          <p:spPr bwMode="auto">
            <a:xfrm>
              <a:off x="10153060" y="3753005"/>
              <a:ext cx="238711" cy="385166"/>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sp>
        <p:nvSpPr>
          <p:cNvPr id="177" name="TextBox 176"/>
          <p:cNvSpPr txBox="1"/>
          <p:nvPr/>
        </p:nvSpPr>
        <p:spPr>
          <a:xfrm>
            <a:off x="473414" y="5618098"/>
            <a:ext cx="1927844"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Device protection</a:t>
            </a:r>
          </a:p>
        </p:txBody>
      </p:sp>
      <p:grpSp>
        <p:nvGrpSpPr>
          <p:cNvPr id="178" name="Group 177"/>
          <p:cNvGrpSpPr/>
          <p:nvPr/>
        </p:nvGrpSpPr>
        <p:grpSpPr>
          <a:xfrm>
            <a:off x="982179" y="4545697"/>
            <a:ext cx="910315" cy="910315"/>
            <a:chOff x="1639844" y="3594953"/>
            <a:chExt cx="701271" cy="701271"/>
          </a:xfrm>
        </p:grpSpPr>
        <p:sp>
          <p:nvSpPr>
            <p:cNvPr id="179" name="Oval 178"/>
            <p:cNvSpPr/>
            <p:nvPr/>
          </p:nvSpPr>
          <p:spPr bwMode="auto">
            <a:xfrm>
              <a:off x="1639844"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9"/>
            <p:cNvGrpSpPr/>
            <p:nvPr/>
          </p:nvGrpSpPr>
          <p:grpSpPr>
            <a:xfrm>
              <a:off x="1868842" y="3733302"/>
              <a:ext cx="253738" cy="389062"/>
              <a:chOff x="7198185" y="1881461"/>
              <a:chExt cx="166688" cy="255587"/>
            </a:xfrm>
          </p:grpSpPr>
          <p:sp>
            <p:nvSpPr>
              <p:cNvPr id="181"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1096" b="1" i="0" u="none" strike="noStrike" kern="0" cap="none" spc="0" normalizeH="0" baseline="0" noProof="0" dirty="0">
                  <a:ln>
                    <a:noFill/>
                  </a:ln>
                  <a:solidFill>
                    <a:srgbClr val="FFFFFF"/>
                  </a:solidFill>
                  <a:effectLst/>
                  <a:uLnTx/>
                  <a:uFillTx/>
                  <a:latin typeface="Segoe UI Semilight"/>
                </a:endParaRPr>
              </a:p>
            </p:txBody>
          </p:sp>
          <p:sp>
            <p:nvSpPr>
              <p:cNvPr id="182"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1096" b="1" i="0" u="none" strike="noStrike" kern="0" cap="none" spc="0" normalizeH="0" baseline="0" noProof="0" dirty="0">
                  <a:ln>
                    <a:noFill/>
                  </a:ln>
                  <a:solidFill>
                    <a:srgbClr val="FFFFFF"/>
                  </a:solidFill>
                  <a:effectLst/>
                  <a:uLnTx/>
                  <a:uFillTx/>
                  <a:latin typeface="Segoe UI Semilight"/>
                </a:endParaRPr>
              </a:p>
            </p:txBody>
          </p:sp>
        </p:grpSp>
      </p:grpSp>
      <p:sp>
        <p:nvSpPr>
          <p:cNvPr id="183" name="TextBox 182"/>
          <p:cNvSpPr txBox="1"/>
          <p:nvPr/>
        </p:nvSpPr>
        <p:spPr>
          <a:xfrm>
            <a:off x="5279119" y="5618098"/>
            <a:ext cx="1893707"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Identity protection</a:t>
            </a:r>
          </a:p>
        </p:txBody>
      </p:sp>
      <p:grpSp>
        <p:nvGrpSpPr>
          <p:cNvPr id="184" name="Group 183"/>
          <p:cNvGrpSpPr/>
          <p:nvPr/>
        </p:nvGrpSpPr>
        <p:grpSpPr>
          <a:xfrm>
            <a:off x="5770815" y="4545695"/>
            <a:ext cx="910315" cy="910315"/>
            <a:chOff x="5777042" y="3594953"/>
            <a:chExt cx="701271" cy="701271"/>
          </a:xfrm>
        </p:grpSpPr>
        <p:sp>
          <p:nvSpPr>
            <p:cNvPr id="185" name="Oval 184"/>
            <p:cNvSpPr/>
            <p:nvPr/>
          </p:nvSpPr>
          <p:spPr bwMode="auto">
            <a:xfrm>
              <a:off x="5777042"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6" name="Group 185"/>
            <p:cNvGrpSpPr/>
            <p:nvPr/>
          </p:nvGrpSpPr>
          <p:grpSpPr>
            <a:xfrm>
              <a:off x="5911559" y="3785902"/>
              <a:ext cx="432238" cy="319374"/>
              <a:chOff x="698587" y="4421536"/>
              <a:chExt cx="1101644" cy="813989"/>
            </a:xfrm>
          </p:grpSpPr>
          <p:sp>
            <p:nvSpPr>
              <p:cNvPr id="187" name="Freeform 152"/>
              <p:cNvSpPr>
                <a:spLocks/>
              </p:cNvSpPr>
              <p:nvPr/>
            </p:nvSpPr>
            <p:spPr bwMode="auto">
              <a:xfrm>
                <a:off x="698587" y="4482761"/>
                <a:ext cx="507979" cy="575298"/>
              </a:xfrm>
              <a:custGeom>
                <a:avLst/>
                <a:gdLst>
                  <a:gd name="T0" fmla="*/ 35 w 35"/>
                  <a:gd name="T1" fmla="*/ 29 h 40"/>
                  <a:gd name="T2" fmla="*/ 26 w 35"/>
                  <a:gd name="T3" fmla="*/ 26 h 40"/>
                  <a:gd name="T4" fmla="*/ 25 w 35"/>
                  <a:gd name="T5" fmla="*/ 21 h 40"/>
                  <a:gd name="T6" fmla="*/ 29 w 35"/>
                  <a:gd name="T7" fmla="*/ 10 h 40"/>
                  <a:gd name="T8" fmla="*/ 20 w 35"/>
                  <a:gd name="T9" fmla="*/ 0 h 40"/>
                  <a:gd name="T10" fmla="*/ 11 w 35"/>
                  <a:gd name="T11" fmla="*/ 10 h 40"/>
                  <a:gd name="T12" fmla="*/ 15 w 35"/>
                  <a:gd name="T13" fmla="*/ 21 h 40"/>
                  <a:gd name="T14" fmla="*/ 15 w 35"/>
                  <a:gd name="T15" fmla="*/ 21 h 40"/>
                  <a:gd name="T16" fmla="*/ 14 w 35"/>
                  <a:gd name="T17" fmla="*/ 26 h 40"/>
                  <a:gd name="T18" fmla="*/ 0 w 35"/>
                  <a:gd name="T19" fmla="*/ 35 h 40"/>
                  <a:gd name="T20" fmla="*/ 17 w 3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0">
                    <a:moveTo>
                      <a:pt x="35" y="29"/>
                    </a:moveTo>
                    <a:cubicBezTo>
                      <a:pt x="32" y="28"/>
                      <a:pt x="29" y="27"/>
                      <a:pt x="26" y="26"/>
                    </a:cubicBezTo>
                    <a:cubicBezTo>
                      <a:pt x="24" y="25"/>
                      <a:pt x="23" y="23"/>
                      <a:pt x="25" y="21"/>
                    </a:cubicBezTo>
                    <a:cubicBezTo>
                      <a:pt x="27" y="18"/>
                      <a:pt x="29" y="14"/>
                      <a:pt x="29" y="10"/>
                    </a:cubicBezTo>
                    <a:cubicBezTo>
                      <a:pt x="29" y="4"/>
                      <a:pt x="25" y="0"/>
                      <a:pt x="20" y="0"/>
                    </a:cubicBezTo>
                    <a:cubicBezTo>
                      <a:pt x="15" y="0"/>
                      <a:pt x="11" y="4"/>
                      <a:pt x="11" y="10"/>
                    </a:cubicBezTo>
                    <a:cubicBezTo>
                      <a:pt x="11" y="14"/>
                      <a:pt x="13" y="18"/>
                      <a:pt x="15" y="21"/>
                    </a:cubicBezTo>
                    <a:cubicBezTo>
                      <a:pt x="15" y="21"/>
                      <a:pt x="15" y="21"/>
                      <a:pt x="15" y="21"/>
                    </a:cubicBezTo>
                    <a:cubicBezTo>
                      <a:pt x="17" y="23"/>
                      <a:pt x="16" y="25"/>
                      <a:pt x="14" y="26"/>
                    </a:cubicBezTo>
                    <a:cubicBezTo>
                      <a:pt x="6" y="27"/>
                      <a:pt x="0" y="32"/>
                      <a:pt x="0" y="35"/>
                    </a:cubicBezTo>
                    <a:cubicBezTo>
                      <a:pt x="0" y="39"/>
                      <a:pt x="7" y="40"/>
                      <a:pt x="17" y="4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sp>
            <p:nvSpPr>
              <p:cNvPr id="188" name="Freeform 153"/>
              <p:cNvSpPr>
                <a:spLocks/>
              </p:cNvSpPr>
              <p:nvPr/>
            </p:nvSpPr>
            <p:spPr bwMode="auto">
              <a:xfrm>
                <a:off x="992364" y="4421536"/>
                <a:ext cx="807867" cy="813989"/>
              </a:xfrm>
              <a:custGeom>
                <a:avLst/>
                <a:gdLst>
                  <a:gd name="T0" fmla="*/ 36 w 56"/>
                  <a:gd name="T1" fmla="*/ 36 h 56"/>
                  <a:gd name="T2" fmla="*/ 35 w 56"/>
                  <a:gd name="T3" fmla="*/ 29 h 56"/>
                  <a:gd name="T4" fmla="*/ 40 w 56"/>
                  <a:gd name="T5" fmla="*/ 14 h 56"/>
                  <a:gd name="T6" fmla="*/ 28 w 56"/>
                  <a:gd name="T7" fmla="*/ 0 h 56"/>
                  <a:gd name="T8" fmla="*/ 16 w 56"/>
                  <a:gd name="T9" fmla="*/ 14 h 56"/>
                  <a:gd name="T10" fmla="*/ 21 w 56"/>
                  <a:gd name="T11" fmla="*/ 29 h 56"/>
                  <a:gd name="T12" fmla="*/ 21 w 56"/>
                  <a:gd name="T13" fmla="*/ 29 h 56"/>
                  <a:gd name="T14" fmla="*/ 20 w 56"/>
                  <a:gd name="T15" fmla="*/ 36 h 56"/>
                  <a:gd name="T16" fmla="*/ 0 w 56"/>
                  <a:gd name="T17" fmla="*/ 49 h 56"/>
                  <a:gd name="T18" fmla="*/ 28 w 56"/>
                  <a:gd name="T19" fmla="*/ 56 h 56"/>
                  <a:gd name="T20" fmla="*/ 56 w 56"/>
                  <a:gd name="T21" fmla="*/ 49 h 56"/>
                  <a:gd name="T22" fmla="*/ 36 w 56"/>
                  <a:gd name="T2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36" y="36"/>
                    </a:moveTo>
                    <a:cubicBezTo>
                      <a:pt x="33" y="35"/>
                      <a:pt x="32" y="31"/>
                      <a:pt x="35" y="29"/>
                    </a:cubicBezTo>
                    <a:cubicBezTo>
                      <a:pt x="38" y="25"/>
                      <a:pt x="40" y="20"/>
                      <a:pt x="40" y="14"/>
                    </a:cubicBezTo>
                    <a:cubicBezTo>
                      <a:pt x="40" y="5"/>
                      <a:pt x="35" y="0"/>
                      <a:pt x="28" y="0"/>
                    </a:cubicBezTo>
                    <a:cubicBezTo>
                      <a:pt x="21" y="0"/>
                      <a:pt x="16" y="5"/>
                      <a:pt x="16" y="14"/>
                    </a:cubicBezTo>
                    <a:cubicBezTo>
                      <a:pt x="16" y="20"/>
                      <a:pt x="18" y="25"/>
                      <a:pt x="21" y="29"/>
                    </a:cubicBezTo>
                    <a:cubicBezTo>
                      <a:pt x="21" y="29"/>
                      <a:pt x="21" y="29"/>
                      <a:pt x="21" y="29"/>
                    </a:cubicBezTo>
                    <a:cubicBezTo>
                      <a:pt x="24" y="31"/>
                      <a:pt x="23" y="35"/>
                      <a:pt x="20" y="36"/>
                    </a:cubicBezTo>
                    <a:cubicBezTo>
                      <a:pt x="8" y="38"/>
                      <a:pt x="0" y="44"/>
                      <a:pt x="0" y="49"/>
                    </a:cubicBezTo>
                    <a:cubicBezTo>
                      <a:pt x="0" y="55"/>
                      <a:pt x="13" y="56"/>
                      <a:pt x="28" y="56"/>
                    </a:cubicBezTo>
                    <a:cubicBezTo>
                      <a:pt x="43" y="56"/>
                      <a:pt x="56" y="55"/>
                      <a:pt x="56" y="49"/>
                    </a:cubicBezTo>
                    <a:cubicBezTo>
                      <a:pt x="56" y="44"/>
                      <a:pt x="48" y="38"/>
                      <a:pt x="36" y="36"/>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grpSp>
      </p:grpSp>
      <p:sp>
        <p:nvSpPr>
          <p:cNvPr id="189" name="TextBox 188"/>
          <p:cNvSpPr txBox="1"/>
          <p:nvPr/>
        </p:nvSpPr>
        <p:spPr>
          <a:xfrm>
            <a:off x="7673438" y="5618098"/>
            <a:ext cx="1893707"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Information protection</a:t>
            </a:r>
          </a:p>
          <a:p>
            <a:pPr marL="0" marR="0" lvl="0" indent="0" algn="ctr" defTabSz="950296" eaLnBrk="1" fontAlgn="auto" latinLnBrk="0" hangingPunct="1">
              <a:lnSpc>
                <a:spcPct val="90000"/>
              </a:lnSpc>
              <a:spcBef>
                <a:spcPts val="0"/>
              </a:spcBef>
              <a:spcAft>
                <a:spcPts val="612"/>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90" name="Group 189"/>
          <p:cNvGrpSpPr/>
          <p:nvPr/>
        </p:nvGrpSpPr>
        <p:grpSpPr>
          <a:xfrm>
            <a:off x="8165135" y="4545697"/>
            <a:ext cx="910315" cy="910315"/>
            <a:chOff x="7845642" y="3594953"/>
            <a:chExt cx="701271" cy="701271"/>
          </a:xfrm>
        </p:grpSpPr>
        <p:sp>
          <p:nvSpPr>
            <p:cNvPr id="191" name="Oval 190"/>
            <p:cNvSpPr/>
            <p:nvPr/>
          </p:nvSpPr>
          <p:spPr bwMode="auto">
            <a:xfrm>
              <a:off x="7845642"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2" name="Group 191"/>
            <p:cNvGrpSpPr/>
            <p:nvPr/>
          </p:nvGrpSpPr>
          <p:grpSpPr>
            <a:xfrm>
              <a:off x="8028210" y="3769396"/>
              <a:ext cx="336135" cy="352385"/>
              <a:chOff x="7463658" y="4062450"/>
              <a:chExt cx="370689" cy="392494"/>
            </a:xfrm>
          </p:grpSpPr>
          <p:sp>
            <p:nvSpPr>
              <p:cNvPr id="193" name="Oval 192"/>
              <p:cNvSpPr>
                <a:spLocks noChangeArrowheads="1"/>
              </p:cNvSpPr>
              <p:nvPr/>
            </p:nvSpPr>
            <p:spPr bwMode="auto">
              <a:xfrm>
                <a:off x="7607578" y="4186739"/>
                <a:ext cx="82860" cy="8068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195" name="Oval 194"/>
              <p:cNvSpPr>
                <a:spLocks noChangeArrowheads="1"/>
              </p:cNvSpPr>
              <p:nvPr/>
            </p:nvSpPr>
            <p:spPr bwMode="auto">
              <a:xfrm>
                <a:off x="7701341" y="4335015"/>
                <a:ext cx="23986" cy="26166"/>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196" name="Line 342"/>
              <p:cNvSpPr>
                <a:spLocks noChangeShapeType="1"/>
              </p:cNvSpPr>
              <p:nvPr/>
            </p:nvSpPr>
            <p:spPr bwMode="auto">
              <a:xfrm>
                <a:off x="7690437" y="4206363"/>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197" name="Line 343"/>
              <p:cNvSpPr>
                <a:spLocks noChangeShapeType="1"/>
              </p:cNvSpPr>
              <p:nvPr/>
            </p:nvSpPr>
            <p:spPr bwMode="auto">
              <a:xfrm>
                <a:off x="7690437" y="4247794"/>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198" name="Freeform 512"/>
              <p:cNvSpPr>
                <a:spLocks/>
              </p:cNvSpPr>
              <p:nvPr/>
            </p:nvSpPr>
            <p:spPr bwMode="auto">
              <a:xfrm>
                <a:off x="7463658" y="4062450"/>
                <a:ext cx="370689" cy="392494"/>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199" name="Freeform 513"/>
              <p:cNvSpPr>
                <a:spLocks/>
              </p:cNvSpPr>
              <p:nvPr/>
            </p:nvSpPr>
            <p:spPr bwMode="auto">
              <a:xfrm>
                <a:off x="7524706" y="4103878"/>
                <a:ext cx="268205" cy="309634"/>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grpSp>
      </p:grpSp>
      <p:sp>
        <p:nvSpPr>
          <p:cNvPr id="200" name="TextBox 199"/>
          <p:cNvSpPr txBox="1"/>
          <p:nvPr/>
        </p:nvSpPr>
        <p:spPr>
          <a:xfrm>
            <a:off x="2884801" y="5618098"/>
            <a:ext cx="1893707"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Threat resistance</a:t>
            </a:r>
          </a:p>
        </p:txBody>
      </p:sp>
      <p:grpSp>
        <p:nvGrpSpPr>
          <p:cNvPr id="201" name="Group 200"/>
          <p:cNvGrpSpPr/>
          <p:nvPr/>
        </p:nvGrpSpPr>
        <p:grpSpPr>
          <a:xfrm>
            <a:off x="3376497" y="4545697"/>
            <a:ext cx="910315" cy="910315"/>
            <a:chOff x="3708443" y="3594953"/>
            <a:chExt cx="701271" cy="701271"/>
          </a:xfrm>
        </p:grpSpPr>
        <p:sp>
          <p:nvSpPr>
            <p:cNvPr id="202" name="Oval 201"/>
            <p:cNvSpPr/>
            <p:nvPr/>
          </p:nvSpPr>
          <p:spPr bwMode="auto">
            <a:xfrm>
              <a:off x="3708443"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3" name="Group 202"/>
            <p:cNvGrpSpPr/>
            <p:nvPr/>
          </p:nvGrpSpPr>
          <p:grpSpPr>
            <a:xfrm>
              <a:off x="3901292" y="3777530"/>
              <a:ext cx="315573" cy="371629"/>
              <a:chOff x="1778470" y="6292845"/>
              <a:chExt cx="241300" cy="284163"/>
            </a:xfrm>
          </p:grpSpPr>
          <p:sp>
            <p:nvSpPr>
              <p:cNvPr id="204"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sp>
            <p:nvSpPr>
              <p:cNvPr id="205"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sp>
            <p:nvSpPr>
              <p:cNvPr id="206"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grpSp>
      </p:grpSp>
      <p:sp>
        <p:nvSpPr>
          <p:cNvPr id="207" name="Rectangle 206"/>
          <p:cNvSpPr/>
          <p:nvPr/>
        </p:nvSpPr>
        <p:spPr bwMode="auto">
          <a:xfrm>
            <a:off x="282628" y="3592285"/>
            <a:ext cx="2285351" cy="7839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Trusted Platform Module</a:t>
            </a:r>
          </a:p>
        </p:txBody>
      </p:sp>
      <p:sp>
        <p:nvSpPr>
          <p:cNvPr id="208" name="Rectangle 207"/>
          <p:cNvSpPr/>
          <p:nvPr/>
        </p:nvSpPr>
        <p:spPr bwMode="auto">
          <a:xfrm>
            <a:off x="2688978" y="3589596"/>
            <a:ext cx="2285351" cy="37100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Firewall</a:t>
            </a:r>
          </a:p>
        </p:txBody>
      </p:sp>
      <p:sp>
        <p:nvSpPr>
          <p:cNvPr id="209" name="Rectangle 208"/>
          <p:cNvSpPr/>
          <p:nvPr/>
        </p:nvSpPr>
        <p:spPr bwMode="auto">
          <a:xfrm>
            <a:off x="7477615" y="3589832"/>
            <a:ext cx="2285351" cy="37100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BitLocker</a:t>
            </a:r>
          </a:p>
        </p:txBody>
      </p:sp>
      <p:sp>
        <p:nvSpPr>
          <p:cNvPr id="210" name="Rectangle 209"/>
          <p:cNvSpPr/>
          <p:nvPr/>
        </p:nvSpPr>
        <p:spPr bwMode="auto">
          <a:xfrm>
            <a:off x="7477615" y="4005214"/>
            <a:ext cx="2285351" cy="37100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BitLocker to Go</a:t>
            </a:r>
          </a:p>
        </p:txBody>
      </p:sp>
      <p:sp>
        <p:nvSpPr>
          <p:cNvPr id="211" name="Rectangle 210"/>
          <p:cNvSpPr/>
          <p:nvPr/>
        </p:nvSpPr>
        <p:spPr bwMode="auto">
          <a:xfrm>
            <a:off x="2688978" y="4005214"/>
            <a:ext cx="2285351" cy="37100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SmartScreen</a:t>
            </a:r>
          </a:p>
        </p:txBody>
      </p:sp>
      <p:sp>
        <p:nvSpPr>
          <p:cNvPr id="212" name="Rectangle 211"/>
          <p:cNvSpPr/>
          <p:nvPr/>
        </p:nvSpPr>
        <p:spPr bwMode="auto">
          <a:xfrm>
            <a:off x="7477615" y="2778109"/>
            <a:ext cx="2285351" cy="77193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BitLocker Admin and Monitoring</a:t>
            </a:r>
          </a:p>
        </p:txBody>
      </p:sp>
      <p:grpSp>
        <p:nvGrpSpPr>
          <p:cNvPr id="213" name="Group 212"/>
          <p:cNvGrpSpPr/>
          <p:nvPr/>
        </p:nvGrpSpPr>
        <p:grpSpPr>
          <a:xfrm>
            <a:off x="4164" y="994"/>
            <a:ext cx="12430549" cy="969058"/>
            <a:chOff x="2399" y="1"/>
            <a:chExt cx="12434076" cy="1513482"/>
          </a:xfrm>
        </p:grpSpPr>
        <p:sp>
          <p:nvSpPr>
            <p:cNvPr id="214" name="Rectangle 213"/>
            <p:cNvSpPr/>
            <p:nvPr/>
          </p:nvSpPr>
          <p:spPr bwMode="auto">
            <a:xfrm>
              <a:off x="2399" y="1"/>
              <a:ext cx="12434076" cy="15134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Title 1"/>
            <p:cNvSpPr txBox="1">
              <a:spLocks/>
            </p:cNvSpPr>
            <p:nvPr/>
          </p:nvSpPr>
          <p:spPr>
            <a:xfrm>
              <a:off x="287385" y="477156"/>
              <a:ext cx="11771220" cy="917184"/>
            </a:xfrm>
            <a:prstGeom prst="rect">
              <a:avLst/>
            </a:prstGeom>
          </p:spPr>
          <p:txBody>
            <a:bodyPr vert="horz" wrap="square" lIns="146200" tIns="91376" rIns="146200" bIns="91376"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ctr" defTabSz="1087660" rtl="0" eaLnBrk="1" fontAlgn="auto" latinLnBrk="0" hangingPunct="1">
                <a:lnSpc>
                  <a:spcPct val="90000"/>
                </a:lnSpc>
                <a:spcBef>
                  <a:spcPct val="0"/>
                </a:spcBef>
                <a:spcAft>
                  <a:spcPts val="0"/>
                </a:spcAft>
                <a:buClrTx/>
                <a:buSzTx/>
                <a:buFontTx/>
                <a:buNone/>
                <a:tabLst/>
                <a:defRPr/>
              </a:pPr>
              <a:r>
                <a:rPr kumimoji="0" lang="en-US" sz="3899"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Windows 7 </a:t>
              </a:r>
              <a:r>
                <a:rPr kumimoji="0" lang="en-US" sz="3899" b="0" i="0" u="none" strike="noStrike" kern="1200" cap="none" spc="-100" normalizeH="0" baseline="0" noProof="0" dirty="0">
                  <a:ln w="3175">
                    <a:noFill/>
                  </a:ln>
                  <a:solidFill>
                    <a:srgbClr val="0078D7"/>
                  </a:solidFill>
                  <a:effectLst/>
                  <a:uLnTx/>
                  <a:uFillTx/>
                  <a:latin typeface="Segoe UI Light"/>
                  <a:ea typeface="Segoe UI" pitchFamily="34" charset="0"/>
                  <a:cs typeface="Segoe UI Semibold" panose="020B0702040204020203" pitchFamily="34" charset="0"/>
                </a:rPr>
                <a:t>Security </a:t>
              </a:r>
              <a:r>
                <a:rPr kumimoji="0" lang="en-US" sz="3899" b="0" i="0" u="none" strike="noStrike" kern="1200" cap="none" spc="-100" normalizeH="0" baseline="0" noProof="0" dirty="0">
                  <a:ln w="3175">
                    <a:noFill/>
                  </a:ln>
                  <a:solidFill>
                    <a:srgbClr val="0078D7"/>
                  </a:solidFill>
                  <a:effectLst/>
                  <a:uLnTx/>
                  <a:uFillTx/>
                  <a:latin typeface="Segoe UI Light"/>
                  <a:ea typeface="Segoe UI" pitchFamily="34" charset="0"/>
                  <a:cs typeface="Segoe UI" pitchFamily="34" charset="0"/>
                </a:rPr>
                <a:t>features</a:t>
              </a:r>
              <a:endParaRPr kumimoji="0" lang="en-US" sz="3899"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16" name="Rectangle 215" descr="Bounce Left:  Rectangle 17"/>
          <p:cNvSpPr/>
          <p:nvPr/>
        </p:nvSpPr>
        <p:spPr bwMode="auto">
          <a:xfrm>
            <a:off x="4164" y="497"/>
            <a:ext cx="12428785" cy="20436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itle 1"/>
          <p:cNvSpPr txBox="1">
            <a:spLocks/>
          </p:cNvSpPr>
          <p:nvPr/>
        </p:nvSpPr>
        <p:spPr>
          <a:xfrm>
            <a:off x="289070" y="306510"/>
            <a:ext cx="11767880" cy="587258"/>
          </a:xfrm>
          <a:prstGeom prst="rect">
            <a:avLst/>
          </a:prstGeom>
        </p:spPr>
        <p:txBody>
          <a:bodyPr vert="horz" wrap="square" lIns="146200" tIns="91376" rIns="146200" bIns="91376"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ctr" defTabSz="1087660" rtl="0" eaLnBrk="1" fontAlgn="auto" latinLnBrk="0" hangingPunct="1">
              <a:lnSpc>
                <a:spcPct val="90000"/>
              </a:lnSpc>
              <a:spcBef>
                <a:spcPct val="0"/>
              </a:spcBef>
              <a:spcAft>
                <a:spcPts val="0"/>
              </a:spcAft>
              <a:buClrTx/>
              <a:buSzTx/>
              <a:buFontTx/>
              <a:buNone/>
              <a:tabLst/>
              <a:defRPr/>
            </a:pPr>
            <a:endParaRPr kumimoji="0" lang="en-US" sz="3899"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285750" y="2778108"/>
            <a:ext cx="2282230" cy="7609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Update</a:t>
            </a:r>
          </a:p>
        </p:txBody>
      </p:sp>
    </p:spTree>
    <p:extLst>
      <p:ext uri="{BB962C8B-B14F-4D97-AF65-F5344CB8AC3E}">
        <p14:creationId xmlns:p14="http://schemas.microsoft.com/office/powerpoint/2010/main" val="242765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446873" y="1897289"/>
            <a:ext cx="7542730" cy="4342784"/>
            <a:chOff x="1189037" y="1363662"/>
            <a:chExt cx="10058400" cy="5791200"/>
          </a:xfrm>
        </p:grpSpPr>
        <p:sp>
          <p:nvSpPr>
            <p:cNvPr id="13" name="Oval 12"/>
            <p:cNvSpPr/>
            <p:nvPr/>
          </p:nvSpPr>
          <p:spPr bwMode="auto">
            <a:xfrm>
              <a:off x="1189037" y="1363662"/>
              <a:ext cx="10058400" cy="5791200"/>
            </a:xfrm>
            <a:prstGeom prst="ellipse">
              <a:avLst/>
            </a:prstGeom>
            <a:solidFill>
              <a:schemeClr val="accent6"/>
            </a:solidFill>
            <a:ln w="12700">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t" anchorCtr="0" compatLnSpc="1">
              <a:prstTxWarp prst="textNoShape">
                <a:avLst/>
              </a:prstTxWarp>
            </a:bodyPr>
            <a:lstStyle/>
            <a:p>
              <a:pPr algn="ctr" defTabSz="699235" fontAlgn="base">
                <a:spcBef>
                  <a:spcPct val="0"/>
                </a:spcBef>
                <a:spcAft>
                  <a:spcPct val="0"/>
                </a:spcAft>
                <a:defRPr/>
              </a:pPr>
              <a:endParaRPr lang="en-US" sz="1500" kern="0" dirty="0">
                <a:gradFill>
                  <a:gsLst>
                    <a:gs pos="16814">
                      <a:srgbClr val="FFFFFF"/>
                    </a:gs>
                    <a:gs pos="46000">
                      <a:srgbClr val="FFFFFF"/>
                    </a:gs>
                  </a:gsLst>
                  <a:lin ang="5400000" scaled="0"/>
                </a:gradFill>
              </a:endParaRPr>
            </a:p>
          </p:txBody>
        </p:sp>
        <p:sp>
          <p:nvSpPr>
            <p:cNvPr id="16" name="TextBox 15"/>
            <p:cNvSpPr txBox="1"/>
            <p:nvPr/>
          </p:nvSpPr>
          <p:spPr>
            <a:xfrm>
              <a:off x="4407037" y="1586951"/>
              <a:ext cx="3657602" cy="634529"/>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b="1" kern="0" dirty="0">
                  <a:gradFill>
                    <a:gsLst>
                      <a:gs pos="2917">
                        <a:srgbClr val="FFFFFF"/>
                      </a:gs>
                      <a:gs pos="30000">
                        <a:srgbClr val="FFFFFF"/>
                      </a:gs>
                    </a:gsLst>
                    <a:lin ang="5400000" scaled="0"/>
                  </a:gradFill>
                </a:rPr>
                <a:t>BYOD</a:t>
              </a:r>
            </a:p>
          </p:txBody>
        </p:sp>
      </p:grpSp>
      <p:grpSp>
        <p:nvGrpSpPr>
          <p:cNvPr id="4" name="Group 3"/>
          <p:cNvGrpSpPr/>
          <p:nvPr/>
        </p:nvGrpSpPr>
        <p:grpSpPr>
          <a:xfrm>
            <a:off x="3160704" y="2582993"/>
            <a:ext cx="6143196" cy="3536845"/>
            <a:chOff x="2140947" y="2278062"/>
            <a:chExt cx="8192090" cy="4716463"/>
          </a:xfrm>
        </p:grpSpPr>
        <p:sp>
          <p:nvSpPr>
            <p:cNvPr id="10" name="Oval 9"/>
            <p:cNvSpPr/>
            <p:nvPr/>
          </p:nvSpPr>
          <p:spPr bwMode="auto">
            <a:xfrm>
              <a:off x="2140947" y="2278062"/>
              <a:ext cx="8192090" cy="4716463"/>
            </a:xfrm>
            <a:prstGeom prst="ellipse">
              <a:avLst/>
            </a:prstGeom>
            <a:solidFill>
              <a:schemeClr val="accent5"/>
            </a:solidFill>
            <a:ln w="12700">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t" anchorCtr="0" compatLnSpc="1">
              <a:prstTxWarp prst="textNoShape">
                <a:avLst/>
              </a:prstTxWarp>
            </a:bodyPr>
            <a:lstStyle/>
            <a:p>
              <a:pPr algn="ctr" defTabSz="699235" fontAlgn="base">
                <a:spcBef>
                  <a:spcPct val="0"/>
                </a:spcBef>
                <a:spcAft>
                  <a:spcPct val="0"/>
                </a:spcAft>
                <a:defRPr/>
              </a:pPr>
              <a:endParaRPr lang="en-US" sz="1500" kern="0" dirty="0">
                <a:gradFill>
                  <a:gsLst>
                    <a:gs pos="16814">
                      <a:srgbClr val="FFFFFF"/>
                    </a:gs>
                    <a:gs pos="46000">
                      <a:srgbClr val="FFFFFF"/>
                    </a:gs>
                  </a:gsLst>
                  <a:lin ang="5400000" scaled="0"/>
                </a:gradFill>
              </a:endParaRPr>
            </a:p>
          </p:txBody>
        </p:sp>
        <p:sp>
          <p:nvSpPr>
            <p:cNvPr id="11" name="TextBox 10"/>
            <p:cNvSpPr txBox="1"/>
            <p:nvPr/>
          </p:nvSpPr>
          <p:spPr>
            <a:xfrm>
              <a:off x="3662639" y="2604154"/>
              <a:ext cx="5146398" cy="634530"/>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b="1" kern="0" dirty="0"/>
                <a:t>Lightly managed</a:t>
              </a:r>
            </a:p>
          </p:txBody>
        </p:sp>
      </p:grpSp>
      <p:sp>
        <p:nvSpPr>
          <p:cNvPr id="2" name="Title 1"/>
          <p:cNvSpPr>
            <a:spLocks noGrp="1"/>
          </p:cNvSpPr>
          <p:nvPr>
            <p:ph type="title"/>
          </p:nvPr>
        </p:nvSpPr>
        <p:spPr>
          <a:xfrm>
            <a:off x="1761170" y="302112"/>
            <a:ext cx="8914136" cy="1019075"/>
          </a:xfrm>
        </p:spPr>
        <p:txBody>
          <a:bodyPr>
            <a:normAutofit/>
          </a:bodyPr>
          <a:lstStyle/>
          <a:p>
            <a:r>
              <a:rPr lang="en-US" sz="3599" dirty="0"/>
              <a:t>Device Guard Scenarios and Recommendations</a:t>
            </a:r>
          </a:p>
        </p:txBody>
      </p:sp>
      <p:grpSp>
        <p:nvGrpSpPr>
          <p:cNvPr id="5" name="Group 4"/>
          <p:cNvGrpSpPr/>
          <p:nvPr/>
        </p:nvGrpSpPr>
        <p:grpSpPr>
          <a:xfrm>
            <a:off x="4016100" y="3325836"/>
            <a:ext cx="4430672" cy="2685669"/>
            <a:chOff x="3281638" y="3268662"/>
            <a:chExt cx="5908400" cy="3581400"/>
          </a:xfrm>
        </p:grpSpPr>
        <p:sp>
          <p:nvSpPr>
            <p:cNvPr id="7" name="Oval 6"/>
            <p:cNvSpPr/>
            <p:nvPr/>
          </p:nvSpPr>
          <p:spPr bwMode="auto">
            <a:xfrm>
              <a:off x="3398832" y="3268662"/>
              <a:ext cx="5638806" cy="3581400"/>
            </a:xfrm>
            <a:prstGeom prst="ellipse">
              <a:avLst/>
            </a:prstGeom>
            <a:solidFill>
              <a:schemeClr val="accent4"/>
            </a:solidFill>
            <a:ln w="12700">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t" anchorCtr="0" compatLnSpc="1">
              <a:prstTxWarp prst="textNoShape">
                <a:avLst/>
              </a:prstTxWarp>
            </a:bodyPr>
            <a:lstStyle/>
            <a:p>
              <a:pPr algn="ctr" defTabSz="699235" fontAlgn="base">
                <a:spcBef>
                  <a:spcPct val="0"/>
                </a:spcBef>
                <a:spcAft>
                  <a:spcPct val="0"/>
                </a:spcAft>
                <a:defRPr/>
              </a:pPr>
              <a:endParaRPr lang="en-US" sz="1500" kern="0" dirty="0">
                <a:solidFill>
                  <a:schemeClr val="bg1">
                    <a:lumMod val="50000"/>
                  </a:schemeClr>
                </a:solidFill>
              </a:endParaRPr>
            </a:p>
          </p:txBody>
        </p:sp>
        <p:sp>
          <p:nvSpPr>
            <p:cNvPr id="14" name="TextBox 13"/>
            <p:cNvSpPr txBox="1"/>
            <p:nvPr/>
          </p:nvSpPr>
          <p:spPr>
            <a:xfrm>
              <a:off x="3281638" y="3643787"/>
              <a:ext cx="5908400" cy="634529"/>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b="1" kern="0" dirty="0">
                  <a:solidFill>
                    <a:schemeClr val="bg1">
                      <a:lumMod val="50000"/>
                    </a:schemeClr>
                  </a:solidFill>
                </a:rPr>
                <a:t>Fully managed</a:t>
              </a:r>
            </a:p>
          </p:txBody>
        </p:sp>
      </p:grpSp>
      <p:grpSp>
        <p:nvGrpSpPr>
          <p:cNvPr id="6" name="Group 5"/>
          <p:cNvGrpSpPr/>
          <p:nvPr/>
        </p:nvGrpSpPr>
        <p:grpSpPr>
          <a:xfrm>
            <a:off x="4846833" y="4011539"/>
            <a:ext cx="2742811" cy="1851397"/>
            <a:chOff x="4389437" y="4183062"/>
            <a:chExt cx="3657601" cy="2468880"/>
          </a:xfrm>
        </p:grpSpPr>
        <p:sp>
          <p:nvSpPr>
            <p:cNvPr id="21" name="po"/>
            <p:cNvSpPr/>
            <p:nvPr/>
          </p:nvSpPr>
          <p:spPr bwMode="auto">
            <a:xfrm>
              <a:off x="4846637" y="4183062"/>
              <a:ext cx="2743200" cy="2468880"/>
            </a:xfrm>
            <a:prstGeom prst="ellipse">
              <a:avLst/>
            </a:prstGeom>
            <a:solidFill>
              <a:schemeClr val="accent3"/>
            </a:solidFill>
            <a:ln w="12700">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t" anchorCtr="0" compatLnSpc="1">
              <a:prstTxWarp prst="textNoShape">
                <a:avLst/>
              </a:prstTxWarp>
            </a:bodyPr>
            <a:lstStyle/>
            <a:p>
              <a:pPr algn="ctr" defTabSz="699235" fontAlgn="base">
                <a:spcBef>
                  <a:spcPct val="0"/>
                </a:spcBef>
                <a:spcAft>
                  <a:spcPct val="0"/>
                </a:spcAft>
                <a:defRPr/>
              </a:pPr>
              <a:endParaRPr lang="en-US" sz="1500" kern="0" dirty="0">
                <a:solidFill>
                  <a:schemeClr val="bg1">
                    <a:lumMod val="50000"/>
                  </a:schemeClr>
                </a:solidFill>
              </a:endParaRPr>
            </a:p>
          </p:txBody>
        </p:sp>
        <p:sp>
          <p:nvSpPr>
            <p:cNvPr id="22" name="TextBox 21"/>
            <p:cNvSpPr txBox="1"/>
            <p:nvPr/>
          </p:nvSpPr>
          <p:spPr>
            <a:xfrm>
              <a:off x="4389437" y="5103569"/>
              <a:ext cx="3657601" cy="634530"/>
            </a:xfrm>
            <a:prstGeom prst="rect">
              <a:avLst/>
            </a:prstGeom>
            <a:noFill/>
          </p:spPr>
          <p:txBody>
            <a:bodyPr wrap="square" lIns="137141" tIns="109712" rIns="137141" bIns="109712" rtlCol="0">
              <a:spAutoFit/>
            </a:bodyPr>
            <a:lstStyle/>
            <a:p>
              <a:pPr algn="ctr" defTabSz="685738">
                <a:lnSpc>
                  <a:spcPct val="90000"/>
                </a:lnSpc>
                <a:spcAft>
                  <a:spcPts val="450"/>
                </a:spcAft>
                <a:defRPr/>
              </a:pPr>
              <a:r>
                <a:rPr lang="en-US" b="1" kern="0" dirty="0">
                  <a:solidFill>
                    <a:schemeClr val="bg1">
                      <a:lumMod val="50000"/>
                    </a:schemeClr>
                  </a:solidFill>
                </a:rPr>
                <a:t>Fixed workloads</a:t>
              </a:r>
            </a:p>
          </p:txBody>
        </p:sp>
      </p:grpSp>
      <p:sp>
        <p:nvSpPr>
          <p:cNvPr id="15" name="TextBox 14"/>
          <p:cNvSpPr txBox="1"/>
          <p:nvPr/>
        </p:nvSpPr>
        <p:spPr>
          <a:xfrm>
            <a:off x="1555222" y="1795745"/>
            <a:ext cx="3199944" cy="1014175"/>
          </a:xfrm>
          <a:prstGeom prst="rect">
            <a:avLst/>
          </a:prstGeom>
          <a:solidFill>
            <a:srgbClr val="505050">
              <a:alpha val="52000"/>
            </a:srgbClr>
          </a:solidFill>
          <a:effectLst>
            <a:softEdge rad="63500"/>
          </a:effectLst>
        </p:spPr>
        <p:txBody>
          <a:bodyPr wrap="square" lIns="137141" tIns="109712" rIns="137141" bIns="109712" rtlCol="0">
            <a:spAutoFit/>
          </a:bodyPr>
          <a:lstStyle>
            <a:defPPr>
              <a:defRPr lang="en-US"/>
            </a:defPPr>
            <a:lvl1pPr marL="457200" lvl="0" indent="-457200" defTabSz="914277" fontAlgn="base">
              <a:lnSpc>
                <a:spcPct val="90000"/>
              </a:lnSpc>
              <a:spcBef>
                <a:spcPct val="0"/>
              </a:spcBef>
              <a:spcAft>
                <a:spcPts val="1200"/>
              </a:spcAft>
              <a:buClr>
                <a:srgbClr val="FFFFFF"/>
              </a:buClr>
              <a:buSzPct val="90000"/>
              <a:buFont typeface="Wingdings" panose="05000000000000000000" pitchFamily="2" charset="2"/>
              <a:buChar char="§"/>
              <a:defRPr sz="1471" kern="0" spc="-50">
                <a:ln w="3175">
                  <a:noFill/>
                </a:ln>
                <a:solidFill>
                  <a:srgbClr val="FFFFFF"/>
                </a:solidFill>
              </a:defRPr>
            </a:lvl1pPr>
          </a:lstStyle>
          <a:p>
            <a:r>
              <a:rPr lang="en-US" sz="1500" dirty="0"/>
              <a:t>Personally owned devices</a:t>
            </a:r>
          </a:p>
          <a:p>
            <a:r>
              <a:rPr lang="en-US" sz="1500" dirty="0"/>
              <a:t>Highly-variable hardware and software</a:t>
            </a:r>
          </a:p>
        </p:txBody>
      </p:sp>
      <p:sp>
        <p:nvSpPr>
          <p:cNvPr id="17" name="TextBox 16"/>
          <p:cNvSpPr txBox="1"/>
          <p:nvPr/>
        </p:nvSpPr>
        <p:spPr>
          <a:xfrm>
            <a:off x="7654067" y="1795745"/>
            <a:ext cx="3227187" cy="429333"/>
          </a:xfrm>
          <a:prstGeom prst="rect">
            <a:avLst/>
          </a:prstGeom>
          <a:solidFill>
            <a:srgbClr val="505050">
              <a:alpha val="52000"/>
            </a:srgbClr>
          </a:solidFill>
          <a:effectLst>
            <a:softEdge rad="63500"/>
          </a:effectLst>
        </p:spPr>
        <p:txBody>
          <a:bodyPr wrap="square" lIns="137141" tIns="109712" rIns="137141" bIns="109712" rtlCol="0">
            <a:spAutoFit/>
          </a:bodyPr>
          <a:lstStyle>
            <a:defPPr>
              <a:defRPr lang="en-US"/>
            </a:defPPr>
            <a:lvl1pPr marL="457200" lvl="0" indent="-457200" defTabSz="914277" fontAlgn="base">
              <a:lnSpc>
                <a:spcPct val="90000"/>
              </a:lnSpc>
              <a:spcBef>
                <a:spcPct val="0"/>
              </a:spcBef>
              <a:spcAft>
                <a:spcPts val="1200"/>
              </a:spcAft>
              <a:buClr>
                <a:srgbClr val="FFFFFF"/>
              </a:buClr>
              <a:buSzPct val="90000"/>
              <a:buFont typeface="Wingdings" panose="05000000000000000000" pitchFamily="2" charset="2"/>
              <a:buChar char="§"/>
              <a:defRPr sz="1471" kern="0" spc="-50">
                <a:ln w="3175">
                  <a:noFill/>
                </a:ln>
                <a:solidFill>
                  <a:srgbClr val="FFFFFF"/>
                </a:solidFill>
              </a:defRPr>
            </a:lvl1pPr>
          </a:lstStyle>
          <a:p>
            <a:r>
              <a:rPr lang="en-US" sz="1500" dirty="0"/>
              <a:t>Device Guard not appropriate</a:t>
            </a:r>
          </a:p>
        </p:txBody>
      </p:sp>
    </p:spTree>
    <p:extLst>
      <p:ext uri="{BB962C8B-B14F-4D97-AF65-F5344CB8AC3E}">
        <p14:creationId xmlns:p14="http://schemas.microsoft.com/office/powerpoint/2010/main" val="340894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Deploying Device Guard</a:t>
            </a:r>
            <a:br>
              <a:rPr lang="en-US" dirty="0"/>
            </a:br>
            <a:endParaRPr lang="en-US" sz="3000" dirty="0">
              <a:solidFill>
                <a:schemeClr val="accent4"/>
              </a:solidFill>
            </a:endParaRPr>
          </a:p>
        </p:txBody>
      </p:sp>
      <p:sp>
        <p:nvSpPr>
          <p:cNvPr id="3" name="Text Placeholder 2"/>
          <p:cNvSpPr>
            <a:spLocks noGrp="1"/>
          </p:cNvSpPr>
          <p:nvPr>
            <p:ph type="body" sz="quarter" idx="10"/>
          </p:nvPr>
        </p:nvSpPr>
        <p:spPr>
          <a:xfrm>
            <a:off x="274638" y="1212850"/>
            <a:ext cx="11887200" cy="5561012"/>
          </a:xfrm>
        </p:spPr>
        <p:txBody>
          <a:bodyPr>
            <a:noAutofit/>
          </a:bodyPr>
          <a:lstStyle/>
          <a:p>
            <a:r>
              <a:rPr lang="en-US" sz="2800" dirty="0"/>
              <a:t>Sell Device Guard “ready” machines from OEMs </a:t>
            </a:r>
          </a:p>
          <a:p>
            <a:pPr lvl="2">
              <a:lnSpc>
                <a:spcPct val="100000"/>
              </a:lnSpc>
              <a:spcBef>
                <a:spcPts val="1200"/>
              </a:spcBef>
              <a:spcAft>
                <a:spcPts val="1200"/>
              </a:spcAft>
            </a:pPr>
            <a:r>
              <a:rPr lang="en-US" dirty="0">
                <a:solidFill>
                  <a:srgbClr val="737373"/>
                </a:solidFill>
                <a:latin typeface="Segoe UI" panose="020B0502040204020203" pitchFamily="34" charset="0"/>
                <a:cs typeface="Segoe UI" panose="020B0502040204020203" pitchFamily="34" charset="0"/>
              </a:rPr>
              <a:t>-- OR -- </a:t>
            </a:r>
          </a:p>
          <a:p>
            <a:r>
              <a:rPr lang="en-US" sz="2800" dirty="0"/>
              <a:t>Use Device Guard and Credential Guard Readiness tool to identify Device Guard “capable” devices</a:t>
            </a:r>
          </a:p>
          <a:p>
            <a:pPr lvl="2">
              <a:lnSpc>
                <a:spcPct val="100000"/>
              </a:lnSpc>
              <a:spcBef>
                <a:spcPts val="1200"/>
              </a:spcBef>
              <a:spcAft>
                <a:spcPts val="1200"/>
              </a:spcAft>
            </a:pPr>
            <a:r>
              <a:rPr lang="en-US" dirty="0">
                <a:solidFill>
                  <a:srgbClr val="737373"/>
                </a:solidFill>
                <a:latin typeface="Segoe UI" panose="020B0502040204020203" pitchFamily="34" charset="0"/>
                <a:cs typeface="Segoe UI" panose="020B0502040204020203" pitchFamily="34" charset="0"/>
              </a:rPr>
              <a:t>-- THEN --</a:t>
            </a:r>
          </a:p>
          <a:p>
            <a:r>
              <a:rPr lang="en-US" sz="2800" dirty="0"/>
              <a:t>Create policy from “golden” systems and use Windows Store for Business to catalog sign LOB apps</a:t>
            </a:r>
          </a:p>
          <a:p>
            <a:pPr lvl="2">
              <a:lnSpc>
                <a:spcPct val="100000"/>
              </a:lnSpc>
              <a:spcBef>
                <a:spcPts val="1200"/>
              </a:spcBef>
              <a:spcAft>
                <a:spcPts val="1200"/>
              </a:spcAft>
            </a:pPr>
            <a:r>
              <a:rPr lang="en-US" dirty="0">
                <a:solidFill>
                  <a:srgbClr val="737373"/>
                </a:solidFill>
                <a:latin typeface="Segoe UI" panose="020B0502040204020203" pitchFamily="34" charset="0"/>
                <a:cs typeface="Segoe UI" panose="020B0502040204020203" pitchFamily="34" charset="0"/>
              </a:rPr>
              <a:t>-- OR --</a:t>
            </a:r>
          </a:p>
          <a:p>
            <a:r>
              <a:rPr lang="en-US" sz="2800" dirty="0"/>
              <a:t>Use Managed Installer and </a:t>
            </a:r>
            <a:r>
              <a:rPr lang="en-US" sz="2800" dirty="0" err="1"/>
              <a:t>SmartLocker</a:t>
            </a:r>
            <a:r>
              <a:rPr lang="en-US" sz="2800" dirty="0"/>
              <a:t> to balance security and manageability</a:t>
            </a:r>
          </a:p>
        </p:txBody>
      </p:sp>
    </p:spTree>
    <p:extLst>
      <p:ext uri="{BB962C8B-B14F-4D97-AF65-F5344CB8AC3E}">
        <p14:creationId xmlns:p14="http://schemas.microsoft.com/office/powerpoint/2010/main" val="332128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4164" y="6858477"/>
            <a:ext cx="12426388" cy="14307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7" name="Rectangle 356" descr="Bounce Left:  Rectangle 17"/>
          <p:cNvSpPr/>
          <p:nvPr/>
        </p:nvSpPr>
        <p:spPr bwMode="auto">
          <a:xfrm>
            <a:off x="1765" y="6947839"/>
            <a:ext cx="12428785" cy="45694"/>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p:cNvSpPr/>
          <p:nvPr/>
        </p:nvSpPr>
        <p:spPr bwMode="auto">
          <a:xfrm>
            <a:off x="9871933" y="4439325"/>
            <a:ext cx="2285351" cy="2011395"/>
          </a:xfrm>
          <a:prstGeom prst="rect">
            <a:avLst/>
          </a:prstGeom>
          <a:solidFill>
            <a:srgbClr val="D7D7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164" name="Rectangle 163"/>
          <p:cNvSpPr/>
          <p:nvPr/>
        </p:nvSpPr>
        <p:spPr bwMode="auto">
          <a:xfrm>
            <a:off x="294659"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173" name="Rectangle 172"/>
          <p:cNvSpPr/>
          <p:nvPr/>
        </p:nvSpPr>
        <p:spPr bwMode="auto">
          <a:xfrm>
            <a:off x="5083296"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175" name="Rectangle 174"/>
          <p:cNvSpPr/>
          <p:nvPr/>
        </p:nvSpPr>
        <p:spPr bwMode="auto">
          <a:xfrm>
            <a:off x="7477615"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176" name="Rectangle 175"/>
          <p:cNvSpPr/>
          <p:nvPr/>
        </p:nvSpPr>
        <p:spPr bwMode="auto">
          <a:xfrm>
            <a:off x="2688978"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grpSp>
        <p:nvGrpSpPr>
          <p:cNvPr id="177" name="Group 176"/>
          <p:cNvGrpSpPr/>
          <p:nvPr/>
        </p:nvGrpSpPr>
        <p:grpSpPr>
          <a:xfrm>
            <a:off x="9713816" y="6506039"/>
            <a:ext cx="2443811" cy="286141"/>
            <a:chOff x="9165011" y="1970338"/>
            <a:chExt cx="2119923" cy="248219"/>
          </a:xfrm>
        </p:grpSpPr>
        <p:cxnSp>
          <p:nvCxnSpPr>
            <p:cNvPr id="179" name="Straight Arrow Connector 178"/>
            <p:cNvCxnSpPr/>
            <p:nvPr/>
          </p:nvCxnSpPr>
          <p:spPr>
            <a:xfrm>
              <a:off x="9165011" y="2190650"/>
              <a:ext cx="2119923" cy="0"/>
            </a:xfrm>
            <a:prstGeom prst="straightConnector1">
              <a:avLst/>
            </a:prstGeom>
            <a:noFill/>
            <a:ln w="38100" cap="flat" cmpd="sng" algn="ctr">
              <a:solidFill>
                <a:srgbClr val="333333"/>
              </a:solidFill>
              <a:prstDash val="solid"/>
              <a:headEnd type="none"/>
              <a:tailEnd type="triangle"/>
            </a:ln>
            <a:effectLst/>
          </p:spPr>
        </p:cxnSp>
        <p:sp>
          <p:nvSpPr>
            <p:cNvPr id="180" name="TextBox 179"/>
            <p:cNvSpPr txBox="1"/>
            <p:nvPr/>
          </p:nvSpPr>
          <p:spPr>
            <a:xfrm>
              <a:off x="9300056" y="1970338"/>
              <a:ext cx="1897543" cy="248219"/>
            </a:xfrm>
            <a:prstGeom prst="rect">
              <a:avLst/>
            </a:prstGeom>
          </p:spPr>
          <p:txBody>
            <a:bodyPr vert="horz" wrap="none" lIns="93207" tIns="93207" rIns="93207" bIns="93207" rtlCol="0" anchor="ctr">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196"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POST-BREACH</a:t>
              </a:r>
            </a:p>
          </p:txBody>
        </p:sp>
      </p:grpSp>
      <p:grpSp>
        <p:nvGrpSpPr>
          <p:cNvPr id="181" name="Group 180"/>
          <p:cNvGrpSpPr/>
          <p:nvPr/>
        </p:nvGrpSpPr>
        <p:grpSpPr>
          <a:xfrm>
            <a:off x="289069" y="6506039"/>
            <a:ext cx="9372374" cy="286142"/>
            <a:chOff x="1030845" y="2163717"/>
            <a:chExt cx="8293239" cy="253196"/>
          </a:xfrm>
        </p:grpSpPr>
        <p:sp>
          <p:nvSpPr>
            <p:cNvPr id="184" name="TextBox 183"/>
            <p:cNvSpPr txBox="1"/>
            <p:nvPr/>
          </p:nvSpPr>
          <p:spPr>
            <a:xfrm>
              <a:off x="1030845" y="2163717"/>
              <a:ext cx="8293239" cy="253196"/>
            </a:xfrm>
            <a:prstGeom prst="rect">
              <a:avLst/>
            </a:prstGeom>
          </p:spPr>
          <p:txBody>
            <a:bodyPr vert="horz" wrap="none" lIns="93207" tIns="93207" rIns="93207" bIns="93207" rtlCol="0" anchor="ctr">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196"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PRE-BREACH</a:t>
              </a:r>
            </a:p>
          </p:txBody>
        </p:sp>
        <p:cxnSp>
          <p:nvCxnSpPr>
            <p:cNvPr id="187" name="Straight Arrow Connector 186"/>
            <p:cNvCxnSpPr/>
            <p:nvPr/>
          </p:nvCxnSpPr>
          <p:spPr>
            <a:xfrm>
              <a:off x="1031449" y="2388446"/>
              <a:ext cx="8292635" cy="0"/>
            </a:xfrm>
            <a:prstGeom prst="straightConnector1">
              <a:avLst/>
            </a:prstGeom>
            <a:noFill/>
            <a:ln w="38100" cap="flat" cmpd="sng" algn="ctr">
              <a:solidFill>
                <a:srgbClr val="737373"/>
              </a:solidFill>
              <a:prstDash val="solid"/>
              <a:headEnd type="none"/>
              <a:tailEnd type="triangle"/>
            </a:ln>
            <a:effectLst/>
          </p:spPr>
        </p:cxnSp>
      </p:grpSp>
      <p:sp>
        <p:nvSpPr>
          <p:cNvPr id="190" name="TextBox 189"/>
          <p:cNvSpPr txBox="1"/>
          <p:nvPr/>
        </p:nvSpPr>
        <p:spPr>
          <a:xfrm>
            <a:off x="9903503" y="5577464"/>
            <a:ext cx="2222213" cy="685330"/>
          </a:xfrm>
          <a:prstGeom prst="rect">
            <a:avLst/>
          </a:prstGeom>
        </p:spPr>
        <p:txBody>
          <a:bodyPr vert="horz" wrap="square" lIns="93207" tIns="93207" rIns="93207" bIns="93207" rtlCol="0" anchor="ctr">
            <a:noAutofit/>
          </a:bodyPr>
          <a:lstStyle/>
          <a:p>
            <a:pPr marL="0" marR="0" lvl="0" indent="0" algn="ctr" defTabSz="91330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Breach detection investigation &amp; response</a:t>
            </a:r>
          </a:p>
        </p:txBody>
      </p:sp>
      <p:grpSp>
        <p:nvGrpSpPr>
          <p:cNvPr id="191" name="Group 190"/>
          <p:cNvGrpSpPr/>
          <p:nvPr/>
        </p:nvGrpSpPr>
        <p:grpSpPr>
          <a:xfrm>
            <a:off x="10559453" y="4545732"/>
            <a:ext cx="910315" cy="910315"/>
            <a:chOff x="9921780" y="3594953"/>
            <a:chExt cx="701271" cy="701271"/>
          </a:xfrm>
        </p:grpSpPr>
        <p:sp>
          <p:nvSpPr>
            <p:cNvPr id="192" name="Oval 191"/>
            <p:cNvSpPr/>
            <p:nvPr/>
          </p:nvSpPr>
          <p:spPr bwMode="auto">
            <a:xfrm>
              <a:off x="9921780"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177"/>
            <p:cNvSpPr>
              <a:spLocks/>
            </p:cNvSpPr>
            <p:nvPr/>
          </p:nvSpPr>
          <p:spPr bwMode="auto">
            <a:xfrm>
              <a:off x="10153060" y="3753005"/>
              <a:ext cx="238711" cy="385166"/>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sp>
        <p:nvSpPr>
          <p:cNvPr id="194" name="TextBox 193"/>
          <p:cNvSpPr txBox="1"/>
          <p:nvPr/>
        </p:nvSpPr>
        <p:spPr>
          <a:xfrm>
            <a:off x="473414" y="5618098"/>
            <a:ext cx="1927844"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Device protection</a:t>
            </a:r>
          </a:p>
        </p:txBody>
      </p:sp>
      <p:grpSp>
        <p:nvGrpSpPr>
          <p:cNvPr id="195" name="Group 194"/>
          <p:cNvGrpSpPr/>
          <p:nvPr/>
        </p:nvGrpSpPr>
        <p:grpSpPr>
          <a:xfrm>
            <a:off x="982179" y="4545697"/>
            <a:ext cx="910315" cy="910315"/>
            <a:chOff x="1639844" y="3594953"/>
            <a:chExt cx="701271" cy="701271"/>
          </a:xfrm>
        </p:grpSpPr>
        <p:sp>
          <p:nvSpPr>
            <p:cNvPr id="196" name="Oval 195"/>
            <p:cNvSpPr/>
            <p:nvPr/>
          </p:nvSpPr>
          <p:spPr bwMode="auto">
            <a:xfrm>
              <a:off x="1639844"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7" name="Group 196"/>
            <p:cNvGrpSpPr/>
            <p:nvPr/>
          </p:nvGrpSpPr>
          <p:grpSpPr>
            <a:xfrm>
              <a:off x="1868842" y="3733302"/>
              <a:ext cx="253738" cy="389062"/>
              <a:chOff x="7198185" y="1881461"/>
              <a:chExt cx="166688" cy="255587"/>
            </a:xfrm>
          </p:grpSpPr>
          <p:sp>
            <p:nvSpPr>
              <p:cNvPr id="198"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1096" b="1" i="0" u="none" strike="noStrike" kern="0" cap="none" spc="0" normalizeH="0" baseline="0" noProof="0" dirty="0">
                  <a:ln>
                    <a:noFill/>
                  </a:ln>
                  <a:solidFill>
                    <a:srgbClr val="FFFFFF"/>
                  </a:solidFill>
                  <a:effectLst/>
                  <a:uLnTx/>
                  <a:uFillTx/>
                  <a:latin typeface="Segoe UI Semilight"/>
                </a:endParaRPr>
              </a:p>
            </p:txBody>
          </p:sp>
          <p:sp>
            <p:nvSpPr>
              <p:cNvPr id="199"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1096" b="1" i="0" u="none" strike="noStrike" kern="0" cap="none" spc="0" normalizeH="0" baseline="0" noProof="0" dirty="0">
                  <a:ln>
                    <a:noFill/>
                  </a:ln>
                  <a:solidFill>
                    <a:srgbClr val="FFFFFF"/>
                  </a:solidFill>
                  <a:effectLst/>
                  <a:uLnTx/>
                  <a:uFillTx/>
                  <a:latin typeface="Segoe UI Semilight"/>
                </a:endParaRPr>
              </a:p>
            </p:txBody>
          </p:sp>
        </p:grpSp>
      </p:grpSp>
      <p:sp>
        <p:nvSpPr>
          <p:cNvPr id="200" name="TextBox 199"/>
          <p:cNvSpPr txBox="1"/>
          <p:nvPr/>
        </p:nvSpPr>
        <p:spPr>
          <a:xfrm>
            <a:off x="5279119" y="5618098"/>
            <a:ext cx="1893707"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Identity protection</a:t>
            </a:r>
          </a:p>
        </p:txBody>
      </p:sp>
      <p:grpSp>
        <p:nvGrpSpPr>
          <p:cNvPr id="201" name="Group 200"/>
          <p:cNvGrpSpPr/>
          <p:nvPr/>
        </p:nvGrpSpPr>
        <p:grpSpPr>
          <a:xfrm>
            <a:off x="5770815" y="4545695"/>
            <a:ext cx="910315" cy="910315"/>
            <a:chOff x="5777042" y="3594953"/>
            <a:chExt cx="701271" cy="701271"/>
          </a:xfrm>
        </p:grpSpPr>
        <p:sp>
          <p:nvSpPr>
            <p:cNvPr id="202" name="Oval 201"/>
            <p:cNvSpPr/>
            <p:nvPr/>
          </p:nvSpPr>
          <p:spPr bwMode="auto">
            <a:xfrm>
              <a:off x="5777042"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3" name="Group 202"/>
            <p:cNvGrpSpPr/>
            <p:nvPr/>
          </p:nvGrpSpPr>
          <p:grpSpPr>
            <a:xfrm>
              <a:off x="5911559" y="3785902"/>
              <a:ext cx="432238" cy="319374"/>
              <a:chOff x="698587" y="4421536"/>
              <a:chExt cx="1101644" cy="813989"/>
            </a:xfrm>
          </p:grpSpPr>
          <p:sp>
            <p:nvSpPr>
              <p:cNvPr id="204" name="Freeform 152"/>
              <p:cNvSpPr>
                <a:spLocks/>
              </p:cNvSpPr>
              <p:nvPr/>
            </p:nvSpPr>
            <p:spPr bwMode="auto">
              <a:xfrm>
                <a:off x="698587" y="4482761"/>
                <a:ext cx="507979" cy="575298"/>
              </a:xfrm>
              <a:custGeom>
                <a:avLst/>
                <a:gdLst>
                  <a:gd name="T0" fmla="*/ 35 w 35"/>
                  <a:gd name="T1" fmla="*/ 29 h 40"/>
                  <a:gd name="T2" fmla="*/ 26 w 35"/>
                  <a:gd name="T3" fmla="*/ 26 h 40"/>
                  <a:gd name="T4" fmla="*/ 25 w 35"/>
                  <a:gd name="T5" fmla="*/ 21 h 40"/>
                  <a:gd name="T6" fmla="*/ 29 w 35"/>
                  <a:gd name="T7" fmla="*/ 10 h 40"/>
                  <a:gd name="T8" fmla="*/ 20 w 35"/>
                  <a:gd name="T9" fmla="*/ 0 h 40"/>
                  <a:gd name="T10" fmla="*/ 11 w 35"/>
                  <a:gd name="T11" fmla="*/ 10 h 40"/>
                  <a:gd name="T12" fmla="*/ 15 w 35"/>
                  <a:gd name="T13" fmla="*/ 21 h 40"/>
                  <a:gd name="T14" fmla="*/ 15 w 35"/>
                  <a:gd name="T15" fmla="*/ 21 h 40"/>
                  <a:gd name="T16" fmla="*/ 14 w 35"/>
                  <a:gd name="T17" fmla="*/ 26 h 40"/>
                  <a:gd name="T18" fmla="*/ 0 w 35"/>
                  <a:gd name="T19" fmla="*/ 35 h 40"/>
                  <a:gd name="T20" fmla="*/ 17 w 3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0">
                    <a:moveTo>
                      <a:pt x="35" y="29"/>
                    </a:moveTo>
                    <a:cubicBezTo>
                      <a:pt x="32" y="28"/>
                      <a:pt x="29" y="27"/>
                      <a:pt x="26" y="26"/>
                    </a:cubicBezTo>
                    <a:cubicBezTo>
                      <a:pt x="24" y="25"/>
                      <a:pt x="23" y="23"/>
                      <a:pt x="25" y="21"/>
                    </a:cubicBezTo>
                    <a:cubicBezTo>
                      <a:pt x="27" y="18"/>
                      <a:pt x="29" y="14"/>
                      <a:pt x="29" y="10"/>
                    </a:cubicBezTo>
                    <a:cubicBezTo>
                      <a:pt x="29" y="4"/>
                      <a:pt x="25" y="0"/>
                      <a:pt x="20" y="0"/>
                    </a:cubicBezTo>
                    <a:cubicBezTo>
                      <a:pt x="15" y="0"/>
                      <a:pt x="11" y="4"/>
                      <a:pt x="11" y="10"/>
                    </a:cubicBezTo>
                    <a:cubicBezTo>
                      <a:pt x="11" y="14"/>
                      <a:pt x="13" y="18"/>
                      <a:pt x="15" y="21"/>
                    </a:cubicBezTo>
                    <a:cubicBezTo>
                      <a:pt x="15" y="21"/>
                      <a:pt x="15" y="21"/>
                      <a:pt x="15" y="21"/>
                    </a:cubicBezTo>
                    <a:cubicBezTo>
                      <a:pt x="17" y="23"/>
                      <a:pt x="16" y="25"/>
                      <a:pt x="14" y="26"/>
                    </a:cubicBezTo>
                    <a:cubicBezTo>
                      <a:pt x="6" y="27"/>
                      <a:pt x="0" y="32"/>
                      <a:pt x="0" y="35"/>
                    </a:cubicBezTo>
                    <a:cubicBezTo>
                      <a:pt x="0" y="39"/>
                      <a:pt x="7" y="40"/>
                      <a:pt x="17" y="4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sp>
            <p:nvSpPr>
              <p:cNvPr id="205" name="Freeform 153"/>
              <p:cNvSpPr>
                <a:spLocks/>
              </p:cNvSpPr>
              <p:nvPr/>
            </p:nvSpPr>
            <p:spPr bwMode="auto">
              <a:xfrm>
                <a:off x="992364" y="4421536"/>
                <a:ext cx="807867" cy="813989"/>
              </a:xfrm>
              <a:custGeom>
                <a:avLst/>
                <a:gdLst>
                  <a:gd name="T0" fmla="*/ 36 w 56"/>
                  <a:gd name="T1" fmla="*/ 36 h 56"/>
                  <a:gd name="T2" fmla="*/ 35 w 56"/>
                  <a:gd name="T3" fmla="*/ 29 h 56"/>
                  <a:gd name="T4" fmla="*/ 40 w 56"/>
                  <a:gd name="T5" fmla="*/ 14 h 56"/>
                  <a:gd name="T6" fmla="*/ 28 w 56"/>
                  <a:gd name="T7" fmla="*/ 0 h 56"/>
                  <a:gd name="T8" fmla="*/ 16 w 56"/>
                  <a:gd name="T9" fmla="*/ 14 h 56"/>
                  <a:gd name="T10" fmla="*/ 21 w 56"/>
                  <a:gd name="T11" fmla="*/ 29 h 56"/>
                  <a:gd name="T12" fmla="*/ 21 w 56"/>
                  <a:gd name="T13" fmla="*/ 29 h 56"/>
                  <a:gd name="T14" fmla="*/ 20 w 56"/>
                  <a:gd name="T15" fmla="*/ 36 h 56"/>
                  <a:gd name="T16" fmla="*/ 0 w 56"/>
                  <a:gd name="T17" fmla="*/ 49 h 56"/>
                  <a:gd name="T18" fmla="*/ 28 w 56"/>
                  <a:gd name="T19" fmla="*/ 56 h 56"/>
                  <a:gd name="T20" fmla="*/ 56 w 56"/>
                  <a:gd name="T21" fmla="*/ 49 h 56"/>
                  <a:gd name="T22" fmla="*/ 36 w 56"/>
                  <a:gd name="T2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36" y="36"/>
                    </a:moveTo>
                    <a:cubicBezTo>
                      <a:pt x="33" y="35"/>
                      <a:pt x="32" y="31"/>
                      <a:pt x="35" y="29"/>
                    </a:cubicBezTo>
                    <a:cubicBezTo>
                      <a:pt x="38" y="25"/>
                      <a:pt x="40" y="20"/>
                      <a:pt x="40" y="14"/>
                    </a:cubicBezTo>
                    <a:cubicBezTo>
                      <a:pt x="40" y="5"/>
                      <a:pt x="35" y="0"/>
                      <a:pt x="28" y="0"/>
                    </a:cubicBezTo>
                    <a:cubicBezTo>
                      <a:pt x="21" y="0"/>
                      <a:pt x="16" y="5"/>
                      <a:pt x="16" y="14"/>
                    </a:cubicBezTo>
                    <a:cubicBezTo>
                      <a:pt x="16" y="20"/>
                      <a:pt x="18" y="25"/>
                      <a:pt x="21" y="29"/>
                    </a:cubicBezTo>
                    <a:cubicBezTo>
                      <a:pt x="21" y="29"/>
                      <a:pt x="21" y="29"/>
                      <a:pt x="21" y="29"/>
                    </a:cubicBezTo>
                    <a:cubicBezTo>
                      <a:pt x="24" y="31"/>
                      <a:pt x="23" y="35"/>
                      <a:pt x="20" y="36"/>
                    </a:cubicBezTo>
                    <a:cubicBezTo>
                      <a:pt x="8" y="38"/>
                      <a:pt x="0" y="44"/>
                      <a:pt x="0" y="49"/>
                    </a:cubicBezTo>
                    <a:cubicBezTo>
                      <a:pt x="0" y="55"/>
                      <a:pt x="13" y="56"/>
                      <a:pt x="28" y="56"/>
                    </a:cubicBezTo>
                    <a:cubicBezTo>
                      <a:pt x="43" y="56"/>
                      <a:pt x="56" y="55"/>
                      <a:pt x="56" y="49"/>
                    </a:cubicBezTo>
                    <a:cubicBezTo>
                      <a:pt x="56" y="44"/>
                      <a:pt x="48" y="38"/>
                      <a:pt x="36" y="36"/>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grpSp>
      </p:grpSp>
      <p:sp>
        <p:nvSpPr>
          <p:cNvPr id="206" name="TextBox 205"/>
          <p:cNvSpPr txBox="1"/>
          <p:nvPr/>
        </p:nvSpPr>
        <p:spPr>
          <a:xfrm>
            <a:off x="7673438" y="5618098"/>
            <a:ext cx="1893707"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Information protection</a:t>
            </a:r>
          </a:p>
          <a:p>
            <a:pPr marL="0" marR="0" lvl="0" indent="0" algn="ctr" defTabSz="950296" eaLnBrk="1" fontAlgn="auto" latinLnBrk="0" hangingPunct="1">
              <a:lnSpc>
                <a:spcPct val="90000"/>
              </a:lnSpc>
              <a:spcBef>
                <a:spcPts val="0"/>
              </a:spcBef>
              <a:spcAft>
                <a:spcPts val="612"/>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07" name="Group 206"/>
          <p:cNvGrpSpPr/>
          <p:nvPr/>
        </p:nvGrpSpPr>
        <p:grpSpPr>
          <a:xfrm>
            <a:off x="8165135" y="4545697"/>
            <a:ext cx="910315" cy="910315"/>
            <a:chOff x="7845642" y="3594953"/>
            <a:chExt cx="701271" cy="701271"/>
          </a:xfrm>
        </p:grpSpPr>
        <p:sp>
          <p:nvSpPr>
            <p:cNvPr id="208" name="Oval 207"/>
            <p:cNvSpPr/>
            <p:nvPr/>
          </p:nvSpPr>
          <p:spPr bwMode="auto">
            <a:xfrm>
              <a:off x="7845642"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208"/>
            <p:cNvGrpSpPr/>
            <p:nvPr/>
          </p:nvGrpSpPr>
          <p:grpSpPr>
            <a:xfrm>
              <a:off x="8028210" y="3769396"/>
              <a:ext cx="336135" cy="352385"/>
              <a:chOff x="7463658" y="4062450"/>
              <a:chExt cx="370689" cy="392494"/>
            </a:xfrm>
          </p:grpSpPr>
          <p:sp>
            <p:nvSpPr>
              <p:cNvPr id="210" name="Oval 209"/>
              <p:cNvSpPr>
                <a:spLocks noChangeArrowheads="1"/>
              </p:cNvSpPr>
              <p:nvPr/>
            </p:nvSpPr>
            <p:spPr bwMode="auto">
              <a:xfrm>
                <a:off x="7607578" y="4186739"/>
                <a:ext cx="82860" cy="8068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211" name="Oval 210"/>
              <p:cNvSpPr>
                <a:spLocks noChangeArrowheads="1"/>
              </p:cNvSpPr>
              <p:nvPr/>
            </p:nvSpPr>
            <p:spPr bwMode="auto">
              <a:xfrm>
                <a:off x="7701341" y="4335015"/>
                <a:ext cx="23986" cy="26166"/>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212" name="Line 342"/>
              <p:cNvSpPr>
                <a:spLocks noChangeShapeType="1"/>
              </p:cNvSpPr>
              <p:nvPr/>
            </p:nvSpPr>
            <p:spPr bwMode="auto">
              <a:xfrm>
                <a:off x="7690437" y="4206363"/>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213" name="Line 343"/>
              <p:cNvSpPr>
                <a:spLocks noChangeShapeType="1"/>
              </p:cNvSpPr>
              <p:nvPr/>
            </p:nvSpPr>
            <p:spPr bwMode="auto">
              <a:xfrm>
                <a:off x="7690437" y="4247794"/>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214" name="Freeform 512"/>
              <p:cNvSpPr>
                <a:spLocks/>
              </p:cNvSpPr>
              <p:nvPr/>
            </p:nvSpPr>
            <p:spPr bwMode="auto">
              <a:xfrm>
                <a:off x="7463658" y="4062450"/>
                <a:ext cx="370689" cy="392494"/>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215" name="Freeform 513"/>
              <p:cNvSpPr>
                <a:spLocks/>
              </p:cNvSpPr>
              <p:nvPr/>
            </p:nvSpPr>
            <p:spPr bwMode="auto">
              <a:xfrm>
                <a:off x="7524706" y="4103878"/>
                <a:ext cx="268205" cy="309634"/>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grpSp>
      </p:grpSp>
      <p:sp>
        <p:nvSpPr>
          <p:cNvPr id="216" name="TextBox 215"/>
          <p:cNvSpPr txBox="1"/>
          <p:nvPr/>
        </p:nvSpPr>
        <p:spPr>
          <a:xfrm>
            <a:off x="2884801" y="5618098"/>
            <a:ext cx="1893707"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Threat resistance</a:t>
            </a:r>
          </a:p>
        </p:txBody>
      </p:sp>
      <p:grpSp>
        <p:nvGrpSpPr>
          <p:cNvPr id="217" name="Group 216"/>
          <p:cNvGrpSpPr/>
          <p:nvPr/>
        </p:nvGrpSpPr>
        <p:grpSpPr>
          <a:xfrm>
            <a:off x="3376497" y="4545697"/>
            <a:ext cx="910315" cy="910315"/>
            <a:chOff x="3708443" y="3594953"/>
            <a:chExt cx="701271" cy="701271"/>
          </a:xfrm>
        </p:grpSpPr>
        <p:sp>
          <p:nvSpPr>
            <p:cNvPr id="218" name="Oval 217"/>
            <p:cNvSpPr/>
            <p:nvPr/>
          </p:nvSpPr>
          <p:spPr bwMode="auto">
            <a:xfrm>
              <a:off x="3708443"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19" name="Group 218"/>
            <p:cNvGrpSpPr/>
            <p:nvPr/>
          </p:nvGrpSpPr>
          <p:grpSpPr>
            <a:xfrm>
              <a:off x="3901292" y="3777530"/>
              <a:ext cx="315573" cy="371629"/>
              <a:chOff x="1778470" y="6292845"/>
              <a:chExt cx="241300" cy="284163"/>
            </a:xfrm>
          </p:grpSpPr>
          <p:sp>
            <p:nvSpPr>
              <p:cNvPr id="220"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sp>
            <p:nvSpPr>
              <p:cNvPr id="221"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sp>
            <p:nvSpPr>
              <p:cNvPr id="222"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grpSp>
      </p:grpSp>
      <p:sp>
        <p:nvSpPr>
          <p:cNvPr id="223" name="Rectangle 222"/>
          <p:cNvSpPr/>
          <p:nvPr/>
        </p:nvSpPr>
        <p:spPr bwMode="auto">
          <a:xfrm>
            <a:off x="282628" y="3592285"/>
            <a:ext cx="2285351" cy="7839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Trusted Platform Module</a:t>
            </a:r>
          </a:p>
        </p:txBody>
      </p:sp>
      <p:sp>
        <p:nvSpPr>
          <p:cNvPr id="224" name="Rectangle 223"/>
          <p:cNvSpPr/>
          <p:nvPr/>
        </p:nvSpPr>
        <p:spPr bwMode="auto">
          <a:xfrm>
            <a:off x="2688978" y="3589596"/>
            <a:ext cx="2285351" cy="37100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Firewall</a:t>
            </a:r>
          </a:p>
        </p:txBody>
      </p:sp>
      <p:sp>
        <p:nvSpPr>
          <p:cNvPr id="225" name="Rectangle 224"/>
          <p:cNvSpPr/>
          <p:nvPr/>
        </p:nvSpPr>
        <p:spPr bwMode="auto">
          <a:xfrm>
            <a:off x="7477615" y="3589832"/>
            <a:ext cx="2285351" cy="37100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BitLocker</a:t>
            </a:r>
          </a:p>
        </p:txBody>
      </p:sp>
      <p:sp>
        <p:nvSpPr>
          <p:cNvPr id="226" name="Rectangle 225"/>
          <p:cNvSpPr/>
          <p:nvPr/>
        </p:nvSpPr>
        <p:spPr bwMode="auto">
          <a:xfrm>
            <a:off x="7477615" y="4005214"/>
            <a:ext cx="2285351" cy="37100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BitLocker to Go</a:t>
            </a:r>
          </a:p>
        </p:txBody>
      </p:sp>
      <p:sp>
        <p:nvSpPr>
          <p:cNvPr id="227" name="Rectangle 226"/>
          <p:cNvSpPr/>
          <p:nvPr/>
        </p:nvSpPr>
        <p:spPr bwMode="auto">
          <a:xfrm>
            <a:off x="2688978" y="4005214"/>
            <a:ext cx="2285351" cy="37100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SmartScreen</a:t>
            </a:r>
          </a:p>
        </p:txBody>
      </p:sp>
      <p:sp>
        <p:nvSpPr>
          <p:cNvPr id="228" name="Rectangle 227"/>
          <p:cNvSpPr/>
          <p:nvPr/>
        </p:nvSpPr>
        <p:spPr bwMode="auto">
          <a:xfrm>
            <a:off x="7477615" y="2778109"/>
            <a:ext cx="2285351" cy="77193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BitLocker Admin and Monitoring</a:t>
            </a:r>
          </a:p>
        </p:txBody>
      </p:sp>
      <p:sp>
        <p:nvSpPr>
          <p:cNvPr id="229" name="Rectangle 228"/>
          <p:cNvSpPr/>
          <p:nvPr/>
        </p:nvSpPr>
        <p:spPr bwMode="auto">
          <a:xfrm>
            <a:off x="9871933" y="3592285"/>
            <a:ext cx="2285351" cy="783931"/>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Defender Advanced Threat Protection</a:t>
            </a:r>
          </a:p>
        </p:txBody>
      </p:sp>
      <p:sp>
        <p:nvSpPr>
          <p:cNvPr id="230" name="Rectangle 229"/>
          <p:cNvSpPr/>
          <p:nvPr/>
        </p:nvSpPr>
        <p:spPr bwMode="auto">
          <a:xfrm>
            <a:off x="5061478" y="3599728"/>
            <a:ext cx="2285351" cy="776488"/>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Hello</a:t>
            </a:r>
          </a:p>
        </p:txBody>
      </p:sp>
      <p:sp>
        <p:nvSpPr>
          <p:cNvPr id="231" name="Rectangle 230"/>
          <p:cNvSpPr/>
          <p:nvPr/>
        </p:nvSpPr>
        <p:spPr bwMode="auto">
          <a:xfrm>
            <a:off x="2688978" y="3179041"/>
            <a:ext cx="2285351" cy="37100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Defender</a:t>
            </a:r>
          </a:p>
        </p:txBody>
      </p:sp>
      <p:sp>
        <p:nvSpPr>
          <p:cNvPr id="232" name="Rectangle 231"/>
          <p:cNvSpPr/>
          <p:nvPr/>
        </p:nvSpPr>
        <p:spPr bwMode="auto">
          <a:xfrm>
            <a:off x="7477615" y="2161511"/>
            <a:ext cx="2285351" cy="57625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Information Protection</a:t>
            </a:r>
          </a:p>
        </p:txBody>
      </p:sp>
      <p:sp>
        <p:nvSpPr>
          <p:cNvPr id="233" name="Rectangle 232"/>
          <p:cNvSpPr/>
          <p:nvPr/>
        </p:nvSpPr>
        <p:spPr bwMode="auto">
          <a:xfrm>
            <a:off x="2688978" y="2778108"/>
            <a:ext cx="2285351" cy="37100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Microsoft Edge</a:t>
            </a:r>
          </a:p>
        </p:txBody>
      </p:sp>
      <p:sp>
        <p:nvSpPr>
          <p:cNvPr id="234" name="Wndows trusted boot"/>
          <p:cNvSpPr/>
          <p:nvPr/>
        </p:nvSpPr>
        <p:spPr bwMode="auto">
          <a:xfrm>
            <a:off x="282628" y="2161511"/>
            <a:ext cx="2273322" cy="577631"/>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Trusted Boot</a:t>
            </a:r>
          </a:p>
        </p:txBody>
      </p:sp>
      <p:sp>
        <p:nvSpPr>
          <p:cNvPr id="235" name="Rectangle 234"/>
          <p:cNvSpPr/>
          <p:nvPr/>
        </p:nvSpPr>
        <p:spPr bwMode="auto">
          <a:xfrm>
            <a:off x="5061478" y="2778109"/>
            <a:ext cx="2285351" cy="77193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Hello Companion Devices</a:t>
            </a:r>
          </a:p>
        </p:txBody>
      </p:sp>
      <p:sp>
        <p:nvSpPr>
          <p:cNvPr id="236" name="Title 1"/>
          <p:cNvSpPr txBox="1">
            <a:spLocks/>
          </p:cNvSpPr>
          <p:nvPr/>
        </p:nvSpPr>
        <p:spPr>
          <a:xfrm>
            <a:off x="289070" y="306510"/>
            <a:ext cx="11767880" cy="587258"/>
          </a:xfrm>
          <a:prstGeom prst="rect">
            <a:avLst/>
          </a:prstGeom>
        </p:spPr>
        <p:txBody>
          <a:bodyPr vert="horz" wrap="square" lIns="146200" tIns="91376" rIns="146200" bIns="91376"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ctr" defTabSz="1087660" rtl="0" eaLnBrk="1" fontAlgn="auto" latinLnBrk="0" hangingPunct="1">
              <a:lnSpc>
                <a:spcPct val="90000"/>
              </a:lnSpc>
              <a:spcBef>
                <a:spcPct val="0"/>
              </a:spcBef>
              <a:spcAft>
                <a:spcPts val="0"/>
              </a:spcAft>
              <a:buClrTx/>
              <a:buSzTx/>
              <a:buFontTx/>
              <a:buNone/>
              <a:tabLst/>
              <a:defRPr/>
            </a:pPr>
            <a:endParaRPr kumimoji="0" lang="en-US" sz="3899"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 name="Group 1"/>
          <p:cNvGrpSpPr/>
          <p:nvPr/>
        </p:nvGrpSpPr>
        <p:grpSpPr>
          <a:xfrm>
            <a:off x="4164" y="497"/>
            <a:ext cx="12430549" cy="1263708"/>
            <a:chOff x="4164" y="497"/>
            <a:chExt cx="12430549" cy="1263708"/>
          </a:xfrm>
        </p:grpSpPr>
        <p:sp>
          <p:nvSpPr>
            <p:cNvPr id="238" name="Rectangle 237"/>
            <p:cNvSpPr/>
            <p:nvPr/>
          </p:nvSpPr>
          <p:spPr bwMode="auto">
            <a:xfrm>
              <a:off x="4164" y="995"/>
              <a:ext cx="12430549" cy="1263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descr="Bounce Left:  Rectangle 17"/>
            <p:cNvSpPr/>
            <p:nvPr/>
          </p:nvSpPr>
          <p:spPr bwMode="auto">
            <a:xfrm>
              <a:off x="4164" y="497"/>
              <a:ext cx="12428785" cy="20436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Title 1"/>
            <p:cNvSpPr txBox="1">
              <a:spLocks/>
            </p:cNvSpPr>
            <p:nvPr/>
          </p:nvSpPr>
          <p:spPr>
            <a:xfrm>
              <a:off x="289069" y="416975"/>
              <a:ext cx="11767881" cy="587258"/>
            </a:xfrm>
            <a:prstGeom prst="rect">
              <a:avLst/>
            </a:prstGeom>
          </p:spPr>
          <p:txBody>
            <a:bodyPr vert="horz" wrap="square" lIns="146200" tIns="91376" rIns="146200" bIns="91376"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ctr" defTabSz="1087660" rtl="0" eaLnBrk="1" fontAlgn="auto" latinLnBrk="0" hangingPunct="1">
                <a:lnSpc>
                  <a:spcPct val="90000"/>
                </a:lnSpc>
                <a:spcBef>
                  <a:spcPct val="0"/>
                </a:spcBef>
                <a:spcAft>
                  <a:spcPts val="0"/>
                </a:spcAft>
                <a:buClrTx/>
                <a:buSzTx/>
                <a:buFontTx/>
                <a:buNone/>
                <a:tabLst/>
                <a:defRPr/>
              </a:pPr>
              <a:r>
                <a:rPr kumimoji="0" lang="en-US" sz="3899"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Windows 10 </a:t>
              </a:r>
              <a:r>
                <a:rPr kumimoji="0" lang="en-US" sz="3899" b="0" i="0" u="none" strike="noStrike" kern="1200" cap="none" spc="-100" normalizeH="0" baseline="0" noProof="0" dirty="0">
                  <a:ln w="3175">
                    <a:noFill/>
                  </a:ln>
                  <a:solidFill>
                    <a:srgbClr val="0078D7"/>
                  </a:solidFill>
                  <a:effectLst/>
                  <a:uLnTx/>
                  <a:uFillTx/>
                  <a:latin typeface="Segoe UI Light"/>
                  <a:ea typeface="Segoe UI" pitchFamily="34" charset="0"/>
                  <a:cs typeface="Segoe UI" pitchFamily="34" charset="0"/>
                </a:rPr>
                <a:t>Security on </a:t>
              </a:r>
              <a:r>
                <a:rPr kumimoji="0" lang="en-US" sz="3899"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rPr>
                <a:t>Legacy</a:t>
              </a:r>
              <a:r>
                <a:rPr kumimoji="0" lang="en-US" sz="3899" b="0" i="0" u="none" strike="noStrike" kern="1200" cap="none" spc="-100" normalizeH="0" baseline="0" noProof="0" dirty="0">
                  <a:ln w="3175">
                    <a:noFill/>
                  </a:ln>
                  <a:solidFill>
                    <a:srgbClr val="0078D7"/>
                  </a:solidFill>
                  <a:effectLst/>
                  <a:uLnTx/>
                  <a:uFillTx/>
                  <a:ea typeface="Segoe UI" pitchFamily="34" charset="0"/>
                </a:rPr>
                <a:t> or </a:t>
              </a:r>
              <a:r>
                <a:rPr kumimoji="0" lang="en-US" sz="3899"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Modern</a:t>
              </a:r>
              <a:r>
                <a:rPr kumimoji="0" lang="en-US" sz="3899" b="1" i="0" u="none" strike="noStrike" kern="1200" cap="none" spc="-100" normalizeH="0" baseline="0" noProof="0" dirty="0">
                  <a:ln w="3175">
                    <a:noFill/>
                  </a:ln>
                  <a:solidFill>
                    <a:srgbClr val="0078D7"/>
                  </a:solidFill>
                  <a:effectLst/>
                  <a:uLnTx/>
                  <a:uFillTx/>
                  <a:latin typeface="Segoe UI Light"/>
                  <a:ea typeface="Segoe UI" pitchFamily="34" charset="0"/>
                  <a:cs typeface="Segoe UI" pitchFamily="34" charset="0"/>
                </a:rPr>
                <a:t> </a:t>
              </a:r>
              <a:r>
                <a:rPr kumimoji="0" lang="en-US" sz="3899"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Devices </a:t>
              </a:r>
            </a:p>
            <a:p>
              <a:pPr marL="0" marR="0" lvl="0" indent="0" algn="ctr" defTabSz="108766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(Upgraded from Windows 7 or 32-bit Windows 8)</a:t>
              </a:r>
              <a:endParaRPr kumimoji="0" lang="en-US" sz="3600"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67" name="Rectangle 66"/>
          <p:cNvSpPr/>
          <p:nvPr/>
        </p:nvSpPr>
        <p:spPr bwMode="auto">
          <a:xfrm>
            <a:off x="285750" y="2778108"/>
            <a:ext cx="2282230" cy="7609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Update</a:t>
            </a:r>
          </a:p>
        </p:txBody>
      </p:sp>
    </p:spTree>
    <p:extLst>
      <p:ext uri="{BB962C8B-B14F-4D97-AF65-F5344CB8AC3E}">
        <p14:creationId xmlns:p14="http://schemas.microsoft.com/office/powerpoint/2010/main" val="81664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4"/>
                                        </p:tgtEl>
                                        <p:attrNameLst>
                                          <p:attrName>style.visibility</p:attrName>
                                        </p:attrNameLst>
                                      </p:cBhvr>
                                      <p:to>
                                        <p:strVal val="visible"/>
                                      </p:to>
                                    </p:set>
                                    <p:anim calcmode="lin" valueType="num">
                                      <p:cBhvr additive="base">
                                        <p:cTn id="7" dur="500" fill="hold"/>
                                        <p:tgtEl>
                                          <p:spTgt spid="234"/>
                                        </p:tgtEl>
                                        <p:attrNameLst>
                                          <p:attrName>ppt_x</p:attrName>
                                        </p:attrNameLst>
                                      </p:cBhvr>
                                      <p:tavLst>
                                        <p:tav tm="0">
                                          <p:val>
                                            <p:strVal val="#ppt_x"/>
                                          </p:val>
                                        </p:tav>
                                        <p:tav tm="100000">
                                          <p:val>
                                            <p:strVal val="#ppt_x"/>
                                          </p:val>
                                        </p:tav>
                                      </p:tavLst>
                                    </p:anim>
                                    <p:anim calcmode="lin" valueType="num">
                                      <p:cBhvr additive="base">
                                        <p:cTn id="8" dur="500" fill="hold"/>
                                        <p:tgtEl>
                                          <p:spTgt spid="23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33"/>
                                        </p:tgtEl>
                                        <p:attrNameLst>
                                          <p:attrName>style.visibility</p:attrName>
                                        </p:attrNameLst>
                                      </p:cBhvr>
                                      <p:to>
                                        <p:strVal val="visible"/>
                                      </p:to>
                                    </p:set>
                                    <p:anim calcmode="lin" valueType="num">
                                      <p:cBhvr additive="base">
                                        <p:cTn id="11" dur="500" fill="hold"/>
                                        <p:tgtEl>
                                          <p:spTgt spid="233"/>
                                        </p:tgtEl>
                                        <p:attrNameLst>
                                          <p:attrName>ppt_x</p:attrName>
                                        </p:attrNameLst>
                                      </p:cBhvr>
                                      <p:tavLst>
                                        <p:tav tm="0">
                                          <p:val>
                                            <p:strVal val="#ppt_x"/>
                                          </p:val>
                                        </p:tav>
                                        <p:tav tm="100000">
                                          <p:val>
                                            <p:strVal val="#ppt_x"/>
                                          </p:val>
                                        </p:tav>
                                      </p:tavLst>
                                    </p:anim>
                                    <p:anim calcmode="lin" valueType="num">
                                      <p:cBhvr additive="base">
                                        <p:cTn id="12" dur="500" fill="hold"/>
                                        <p:tgtEl>
                                          <p:spTgt spid="23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31"/>
                                        </p:tgtEl>
                                        <p:attrNameLst>
                                          <p:attrName>style.visibility</p:attrName>
                                        </p:attrNameLst>
                                      </p:cBhvr>
                                      <p:to>
                                        <p:strVal val="visible"/>
                                      </p:to>
                                    </p:set>
                                    <p:anim calcmode="lin" valueType="num">
                                      <p:cBhvr additive="base">
                                        <p:cTn id="15" dur="500" fill="hold"/>
                                        <p:tgtEl>
                                          <p:spTgt spid="231"/>
                                        </p:tgtEl>
                                        <p:attrNameLst>
                                          <p:attrName>ppt_x</p:attrName>
                                        </p:attrNameLst>
                                      </p:cBhvr>
                                      <p:tavLst>
                                        <p:tav tm="0">
                                          <p:val>
                                            <p:strVal val="#ppt_x"/>
                                          </p:val>
                                        </p:tav>
                                        <p:tav tm="100000">
                                          <p:val>
                                            <p:strVal val="#ppt_x"/>
                                          </p:val>
                                        </p:tav>
                                      </p:tavLst>
                                    </p:anim>
                                    <p:anim calcmode="lin" valueType="num">
                                      <p:cBhvr additive="base">
                                        <p:cTn id="16" dur="500" fill="hold"/>
                                        <p:tgtEl>
                                          <p:spTgt spid="23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 calcmode="lin" valueType="num">
                                      <p:cBhvr additive="base">
                                        <p:cTn id="19" dur="500" fill="hold"/>
                                        <p:tgtEl>
                                          <p:spTgt spid="235"/>
                                        </p:tgtEl>
                                        <p:attrNameLst>
                                          <p:attrName>ppt_x</p:attrName>
                                        </p:attrNameLst>
                                      </p:cBhvr>
                                      <p:tavLst>
                                        <p:tav tm="0">
                                          <p:val>
                                            <p:strVal val="#ppt_x"/>
                                          </p:val>
                                        </p:tav>
                                        <p:tav tm="100000">
                                          <p:val>
                                            <p:strVal val="#ppt_x"/>
                                          </p:val>
                                        </p:tav>
                                      </p:tavLst>
                                    </p:anim>
                                    <p:anim calcmode="lin" valueType="num">
                                      <p:cBhvr additive="base">
                                        <p:cTn id="20" dur="500" fill="hold"/>
                                        <p:tgtEl>
                                          <p:spTgt spid="23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30"/>
                                        </p:tgtEl>
                                        <p:attrNameLst>
                                          <p:attrName>style.visibility</p:attrName>
                                        </p:attrNameLst>
                                      </p:cBhvr>
                                      <p:to>
                                        <p:strVal val="visible"/>
                                      </p:to>
                                    </p:set>
                                    <p:anim calcmode="lin" valueType="num">
                                      <p:cBhvr additive="base">
                                        <p:cTn id="23" dur="500" fill="hold"/>
                                        <p:tgtEl>
                                          <p:spTgt spid="230"/>
                                        </p:tgtEl>
                                        <p:attrNameLst>
                                          <p:attrName>ppt_x</p:attrName>
                                        </p:attrNameLst>
                                      </p:cBhvr>
                                      <p:tavLst>
                                        <p:tav tm="0">
                                          <p:val>
                                            <p:strVal val="#ppt_x"/>
                                          </p:val>
                                        </p:tav>
                                        <p:tav tm="100000">
                                          <p:val>
                                            <p:strVal val="#ppt_x"/>
                                          </p:val>
                                        </p:tav>
                                      </p:tavLst>
                                    </p:anim>
                                    <p:anim calcmode="lin" valueType="num">
                                      <p:cBhvr additive="base">
                                        <p:cTn id="24" dur="500" fill="hold"/>
                                        <p:tgtEl>
                                          <p:spTgt spid="23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232"/>
                                        </p:tgtEl>
                                        <p:attrNameLst>
                                          <p:attrName>style.visibility</p:attrName>
                                        </p:attrNameLst>
                                      </p:cBhvr>
                                      <p:to>
                                        <p:strVal val="visible"/>
                                      </p:to>
                                    </p:set>
                                    <p:anim calcmode="lin" valueType="num">
                                      <p:cBhvr additive="base">
                                        <p:cTn id="27" dur="500" fill="hold"/>
                                        <p:tgtEl>
                                          <p:spTgt spid="232"/>
                                        </p:tgtEl>
                                        <p:attrNameLst>
                                          <p:attrName>ppt_x</p:attrName>
                                        </p:attrNameLst>
                                      </p:cBhvr>
                                      <p:tavLst>
                                        <p:tav tm="0">
                                          <p:val>
                                            <p:strVal val="#ppt_x"/>
                                          </p:val>
                                        </p:tav>
                                        <p:tav tm="100000">
                                          <p:val>
                                            <p:strVal val="#ppt_x"/>
                                          </p:val>
                                        </p:tav>
                                      </p:tavLst>
                                    </p:anim>
                                    <p:anim calcmode="lin" valueType="num">
                                      <p:cBhvr additive="base">
                                        <p:cTn id="28" dur="500" fill="hold"/>
                                        <p:tgtEl>
                                          <p:spTgt spid="232"/>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229"/>
                                        </p:tgtEl>
                                        <p:attrNameLst>
                                          <p:attrName>style.visibility</p:attrName>
                                        </p:attrNameLst>
                                      </p:cBhvr>
                                      <p:to>
                                        <p:strVal val="visible"/>
                                      </p:to>
                                    </p:set>
                                    <p:anim calcmode="lin" valueType="num">
                                      <p:cBhvr additive="base">
                                        <p:cTn id="31" dur="500" fill="hold"/>
                                        <p:tgtEl>
                                          <p:spTgt spid="229"/>
                                        </p:tgtEl>
                                        <p:attrNameLst>
                                          <p:attrName>ppt_x</p:attrName>
                                        </p:attrNameLst>
                                      </p:cBhvr>
                                      <p:tavLst>
                                        <p:tav tm="0">
                                          <p:val>
                                            <p:strVal val="#ppt_x"/>
                                          </p:val>
                                        </p:tav>
                                        <p:tav tm="100000">
                                          <p:val>
                                            <p:strVal val="#ppt_x"/>
                                          </p:val>
                                        </p:tav>
                                      </p:tavLst>
                                    </p:anim>
                                    <p:anim calcmode="lin" valueType="num">
                                      <p:cBhvr additive="base">
                                        <p:cTn id="32" dur="500" fill="hold"/>
                                        <p:tgtEl>
                                          <p:spTgt spid="2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0" grpId="0" animBg="1"/>
      <p:bldP spid="231" grpId="0" animBg="1"/>
      <p:bldP spid="232" grpId="0" animBg="1"/>
      <p:bldP spid="233" grpId="0" animBg="1"/>
      <p:bldP spid="234" grpId="0" animBg="1"/>
      <p:bldP spid="2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4164" y="497"/>
            <a:ext cx="12430549" cy="1263708"/>
            <a:chOff x="4164" y="497"/>
            <a:chExt cx="12430549" cy="1263708"/>
          </a:xfrm>
        </p:grpSpPr>
        <p:sp>
          <p:nvSpPr>
            <p:cNvPr id="81" name="Rectangle 80"/>
            <p:cNvSpPr/>
            <p:nvPr/>
          </p:nvSpPr>
          <p:spPr bwMode="auto">
            <a:xfrm>
              <a:off x="4164" y="995"/>
              <a:ext cx="12430549" cy="12632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ectangle 81" descr="Bounce Left:  Rectangle 17"/>
            <p:cNvSpPr/>
            <p:nvPr/>
          </p:nvSpPr>
          <p:spPr bwMode="auto">
            <a:xfrm>
              <a:off x="4164" y="497"/>
              <a:ext cx="12428785" cy="20436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Title 1"/>
            <p:cNvSpPr txBox="1">
              <a:spLocks/>
            </p:cNvSpPr>
            <p:nvPr/>
          </p:nvSpPr>
          <p:spPr>
            <a:xfrm>
              <a:off x="289069" y="416975"/>
              <a:ext cx="11767881" cy="587258"/>
            </a:xfrm>
            <a:prstGeom prst="rect">
              <a:avLst/>
            </a:prstGeom>
          </p:spPr>
          <p:txBody>
            <a:bodyPr vert="horz" wrap="square" lIns="146200" tIns="91376" rIns="146200" bIns="91376"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ctr" defTabSz="1087660" rtl="0" eaLnBrk="1" fontAlgn="auto" latinLnBrk="0" hangingPunct="1">
                <a:lnSpc>
                  <a:spcPct val="90000"/>
                </a:lnSpc>
                <a:spcBef>
                  <a:spcPct val="0"/>
                </a:spcBef>
                <a:spcAft>
                  <a:spcPts val="0"/>
                </a:spcAft>
                <a:buClrTx/>
                <a:buSzTx/>
                <a:buFontTx/>
                <a:buNone/>
                <a:tabLst/>
                <a:defRPr/>
              </a:pPr>
              <a:r>
                <a:rPr kumimoji="0" lang="en-US" sz="3899"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Windows 10 </a:t>
              </a:r>
              <a:r>
                <a:rPr kumimoji="0" lang="en-US" sz="3899" b="0" i="0" u="none" strike="noStrike" kern="1200" cap="none" spc="-100" normalizeH="0" baseline="0" noProof="0" dirty="0">
                  <a:ln w="3175">
                    <a:noFill/>
                  </a:ln>
                  <a:solidFill>
                    <a:srgbClr val="0078D7"/>
                  </a:solidFill>
                  <a:effectLst/>
                  <a:uLnTx/>
                  <a:uFillTx/>
                  <a:latin typeface="Segoe UI Light"/>
                  <a:ea typeface="Segoe UI" pitchFamily="34" charset="0"/>
                  <a:cs typeface="Segoe UI" pitchFamily="34" charset="0"/>
                </a:rPr>
                <a:t>Security on </a:t>
              </a:r>
              <a:r>
                <a:rPr kumimoji="0" lang="en-US" sz="3899"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Modern</a:t>
              </a:r>
              <a:r>
                <a:rPr kumimoji="0" lang="en-US" sz="3899" b="1" i="0" u="none" strike="noStrike" kern="1200" cap="none" spc="-100" normalizeH="0" baseline="0" noProof="0" dirty="0">
                  <a:ln w="3175">
                    <a:noFill/>
                  </a:ln>
                  <a:solidFill>
                    <a:srgbClr val="0078D7"/>
                  </a:solidFill>
                  <a:effectLst/>
                  <a:uLnTx/>
                  <a:uFillTx/>
                  <a:latin typeface="Segoe UI Light"/>
                  <a:ea typeface="Segoe UI" pitchFamily="34" charset="0"/>
                  <a:cs typeface="Segoe UI" pitchFamily="34" charset="0"/>
                </a:rPr>
                <a:t> </a:t>
              </a:r>
              <a:r>
                <a:rPr kumimoji="0" lang="en-US" sz="3899"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Devices </a:t>
              </a:r>
            </a:p>
            <a:p>
              <a:pPr marL="0" marR="0" lvl="0" indent="0" algn="ctr" defTabSz="108766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(Fresh Install or upgraded from 64-bit Windows 8 )</a:t>
              </a:r>
              <a:endParaRPr kumimoji="0" lang="en-US" sz="3600" b="0" i="0" u="none" strike="noStrike" kern="1200" cap="none" spc="-100" normalizeH="0" baseline="0" noProof="0" dirty="0">
                <a:ln w="3175">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6" name="Rectangle 25"/>
          <p:cNvSpPr/>
          <p:nvPr/>
        </p:nvSpPr>
        <p:spPr bwMode="auto">
          <a:xfrm>
            <a:off x="4164" y="6858477"/>
            <a:ext cx="12426388" cy="14307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7" name="Rectangle 356" descr="Bounce Left:  Rectangle 17"/>
          <p:cNvSpPr/>
          <p:nvPr/>
        </p:nvSpPr>
        <p:spPr bwMode="auto">
          <a:xfrm>
            <a:off x="1765" y="6947839"/>
            <a:ext cx="12428785" cy="45694"/>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Rectangle 204"/>
          <p:cNvSpPr/>
          <p:nvPr/>
        </p:nvSpPr>
        <p:spPr bwMode="auto">
          <a:xfrm>
            <a:off x="9871933" y="4439325"/>
            <a:ext cx="2285351" cy="2011395"/>
          </a:xfrm>
          <a:prstGeom prst="rect">
            <a:avLst/>
          </a:prstGeom>
          <a:solidFill>
            <a:srgbClr val="D7D7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206" name="Rectangle 205"/>
          <p:cNvSpPr/>
          <p:nvPr/>
        </p:nvSpPr>
        <p:spPr bwMode="auto">
          <a:xfrm>
            <a:off x="294659"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207" name="Rectangle 206"/>
          <p:cNvSpPr/>
          <p:nvPr/>
        </p:nvSpPr>
        <p:spPr bwMode="auto">
          <a:xfrm>
            <a:off x="5083296"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208" name="Rectangle 207"/>
          <p:cNvSpPr/>
          <p:nvPr/>
        </p:nvSpPr>
        <p:spPr bwMode="auto">
          <a:xfrm>
            <a:off x="7477615"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sp>
        <p:nvSpPr>
          <p:cNvPr id="209" name="Rectangle 208"/>
          <p:cNvSpPr/>
          <p:nvPr/>
        </p:nvSpPr>
        <p:spPr bwMode="auto">
          <a:xfrm>
            <a:off x="2688978" y="4439325"/>
            <a:ext cx="2285351" cy="201139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Semilight"/>
              <a:ea typeface="Segoe UI" pitchFamily="34" charset="0"/>
              <a:cs typeface="Segoe UI" pitchFamily="34" charset="0"/>
            </a:endParaRPr>
          </a:p>
        </p:txBody>
      </p:sp>
      <p:grpSp>
        <p:nvGrpSpPr>
          <p:cNvPr id="210" name="Group 209"/>
          <p:cNvGrpSpPr/>
          <p:nvPr/>
        </p:nvGrpSpPr>
        <p:grpSpPr>
          <a:xfrm>
            <a:off x="9713816" y="6506039"/>
            <a:ext cx="2443811" cy="286141"/>
            <a:chOff x="9165011" y="1970338"/>
            <a:chExt cx="2119923" cy="248219"/>
          </a:xfrm>
        </p:grpSpPr>
        <p:cxnSp>
          <p:nvCxnSpPr>
            <p:cNvPr id="211" name="Straight Arrow Connector 210"/>
            <p:cNvCxnSpPr/>
            <p:nvPr/>
          </p:nvCxnSpPr>
          <p:spPr>
            <a:xfrm>
              <a:off x="9165011" y="2190650"/>
              <a:ext cx="2119923" cy="0"/>
            </a:xfrm>
            <a:prstGeom prst="straightConnector1">
              <a:avLst/>
            </a:prstGeom>
            <a:noFill/>
            <a:ln w="38100" cap="flat" cmpd="sng" algn="ctr">
              <a:solidFill>
                <a:srgbClr val="333333"/>
              </a:solidFill>
              <a:prstDash val="solid"/>
              <a:headEnd type="none"/>
              <a:tailEnd type="triangle"/>
            </a:ln>
            <a:effectLst/>
          </p:spPr>
        </p:cxnSp>
        <p:sp>
          <p:nvSpPr>
            <p:cNvPr id="212" name="TextBox 211"/>
            <p:cNvSpPr txBox="1"/>
            <p:nvPr/>
          </p:nvSpPr>
          <p:spPr>
            <a:xfrm>
              <a:off x="9300056" y="1970338"/>
              <a:ext cx="1897543" cy="248219"/>
            </a:xfrm>
            <a:prstGeom prst="rect">
              <a:avLst/>
            </a:prstGeom>
          </p:spPr>
          <p:txBody>
            <a:bodyPr vert="horz" wrap="none" lIns="93207" tIns="93207" rIns="93207" bIns="93207" rtlCol="0" anchor="ctr">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196"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POST-BREACH</a:t>
              </a:r>
            </a:p>
          </p:txBody>
        </p:sp>
      </p:grpSp>
      <p:grpSp>
        <p:nvGrpSpPr>
          <p:cNvPr id="213" name="Group 212"/>
          <p:cNvGrpSpPr/>
          <p:nvPr/>
        </p:nvGrpSpPr>
        <p:grpSpPr>
          <a:xfrm>
            <a:off x="289069" y="6506039"/>
            <a:ext cx="9372374" cy="286142"/>
            <a:chOff x="1030845" y="2163717"/>
            <a:chExt cx="8293239" cy="253196"/>
          </a:xfrm>
        </p:grpSpPr>
        <p:sp>
          <p:nvSpPr>
            <p:cNvPr id="214" name="TextBox 213"/>
            <p:cNvSpPr txBox="1"/>
            <p:nvPr/>
          </p:nvSpPr>
          <p:spPr>
            <a:xfrm>
              <a:off x="1030845" y="2163717"/>
              <a:ext cx="8293239" cy="253196"/>
            </a:xfrm>
            <a:prstGeom prst="rect">
              <a:avLst/>
            </a:prstGeom>
          </p:spPr>
          <p:txBody>
            <a:bodyPr vert="horz" wrap="none" lIns="93207" tIns="93207" rIns="93207" bIns="93207" rtlCol="0" anchor="ctr">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196"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PRE-BREACH</a:t>
              </a:r>
            </a:p>
          </p:txBody>
        </p:sp>
        <p:cxnSp>
          <p:nvCxnSpPr>
            <p:cNvPr id="215" name="Straight Arrow Connector 214"/>
            <p:cNvCxnSpPr/>
            <p:nvPr/>
          </p:nvCxnSpPr>
          <p:spPr>
            <a:xfrm>
              <a:off x="1031449" y="2388446"/>
              <a:ext cx="8292635" cy="0"/>
            </a:xfrm>
            <a:prstGeom prst="straightConnector1">
              <a:avLst/>
            </a:prstGeom>
            <a:noFill/>
            <a:ln w="38100" cap="flat" cmpd="sng" algn="ctr">
              <a:solidFill>
                <a:srgbClr val="737373"/>
              </a:solidFill>
              <a:prstDash val="solid"/>
              <a:headEnd type="none"/>
              <a:tailEnd type="triangle"/>
            </a:ln>
            <a:effectLst/>
          </p:spPr>
        </p:cxnSp>
      </p:grpSp>
      <p:sp>
        <p:nvSpPr>
          <p:cNvPr id="216" name="TextBox 215"/>
          <p:cNvSpPr txBox="1"/>
          <p:nvPr/>
        </p:nvSpPr>
        <p:spPr>
          <a:xfrm>
            <a:off x="9903503" y="5577464"/>
            <a:ext cx="2222213" cy="685330"/>
          </a:xfrm>
          <a:prstGeom prst="rect">
            <a:avLst/>
          </a:prstGeom>
        </p:spPr>
        <p:txBody>
          <a:bodyPr vert="horz" wrap="square" lIns="93207" tIns="93207" rIns="93207" bIns="93207" rtlCol="0" anchor="ctr">
            <a:noAutofit/>
          </a:bodyPr>
          <a:lstStyle/>
          <a:p>
            <a:pPr marL="0" marR="0" lvl="0" indent="0" algn="ctr" defTabSz="91330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Breach detection investigation &amp; response</a:t>
            </a:r>
          </a:p>
        </p:txBody>
      </p:sp>
      <p:grpSp>
        <p:nvGrpSpPr>
          <p:cNvPr id="217" name="Group 216"/>
          <p:cNvGrpSpPr/>
          <p:nvPr/>
        </p:nvGrpSpPr>
        <p:grpSpPr>
          <a:xfrm>
            <a:off x="10559453" y="4545732"/>
            <a:ext cx="910315" cy="910315"/>
            <a:chOff x="9921780" y="3594953"/>
            <a:chExt cx="701271" cy="701271"/>
          </a:xfrm>
        </p:grpSpPr>
        <p:sp>
          <p:nvSpPr>
            <p:cNvPr id="218" name="Oval 217"/>
            <p:cNvSpPr/>
            <p:nvPr/>
          </p:nvSpPr>
          <p:spPr bwMode="auto">
            <a:xfrm>
              <a:off x="9921780"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Freeform 177"/>
            <p:cNvSpPr>
              <a:spLocks/>
            </p:cNvSpPr>
            <p:nvPr/>
          </p:nvSpPr>
          <p:spPr bwMode="auto">
            <a:xfrm>
              <a:off x="10153060" y="3753005"/>
              <a:ext cx="238711" cy="385166"/>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sp>
        <p:nvSpPr>
          <p:cNvPr id="220" name="TextBox 219"/>
          <p:cNvSpPr txBox="1"/>
          <p:nvPr/>
        </p:nvSpPr>
        <p:spPr>
          <a:xfrm>
            <a:off x="473414" y="5618098"/>
            <a:ext cx="1927844"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Device protection</a:t>
            </a:r>
          </a:p>
        </p:txBody>
      </p:sp>
      <p:grpSp>
        <p:nvGrpSpPr>
          <p:cNvPr id="221" name="Group 220"/>
          <p:cNvGrpSpPr/>
          <p:nvPr/>
        </p:nvGrpSpPr>
        <p:grpSpPr>
          <a:xfrm>
            <a:off x="982179" y="4545697"/>
            <a:ext cx="910315" cy="910315"/>
            <a:chOff x="1639844" y="3594953"/>
            <a:chExt cx="701271" cy="701271"/>
          </a:xfrm>
        </p:grpSpPr>
        <p:sp>
          <p:nvSpPr>
            <p:cNvPr id="222" name="Oval 221"/>
            <p:cNvSpPr/>
            <p:nvPr/>
          </p:nvSpPr>
          <p:spPr bwMode="auto">
            <a:xfrm>
              <a:off x="1639844"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3" name="Group 222"/>
            <p:cNvGrpSpPr/>
            <p:nvPr/>
          </p:nvGrpSpPr>
          <p:grpSpPr>
            <a:xfrm>
              <a:off x="1868842" y="3733302"/>
              <a:ext cx="253738" cy="389062"/>
              <a:chOff x="7198185" y="1881461"/>
              <a:chExt cx="166688" cy="255587"/>
            </a:xfrm>
          </p:grpSpPr>
          <p:sp>
            <p:nvSpPr>
              <p:cNvPr id="224"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1096" b="1" i="0" u="none" strike="noStrike" kern="0" cap="none" spc="0" normalizeH="0" baseline="0" noProof="0" dirty="0">
                  <a:ln>
                    <a:noFill/>
                  </a:ln>
                  <a:solidFill>
                    <a:srgbClr val="FFFFFF"/>
                  </a:solidFill>
                  <a:effectLst/>
                  <a:uLnTx/>
                  <a:uFillTx/>
                  <a:latin typeface="Segoe UI Semilight"/>
                </a:endParaRPr>
              </a:p>
            </p:txBody>
          </p:sp>
          <p:sp>
            <p:nvSpPr>
              <p:cNvPr id="225"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1096" b="1" i="0" u="none" strike="noStrike" kern="0" cap="none" spc="0" normalizeH="0" baseline="0" noProof="0" dirty="0">
                  <a:ln>
                    <a:noFill/>
                  </a:ln>
                  <a:solidFill>
                    <a:srgbClr val="FFFFFF"/>
                  </a:solidFill>
                  <a:effectLst/>
                  <a:uLnTx/>
                  <a:uFillTx/>
                  <a:latin typeface="Segoe UI Semilight"/>
                </a:endParaRPr>
              </a:p>
            </p:txBody>
          </p:sp>
        </p:grpSp>
      </p:grpSp>
      <p:sp>
        <p:nvSpPr>
          <p:cNvPr id="226" name="TextBox 225"/>
          <p:cNvSpPr txBox="1"/>
          <p:nvPr/>
        </p:nvSpPr>
        <p:spPr>
          <a:xfrm>
            <a:off x="5279119" y="5618098"/>
            <a:ext cx="1893707"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Identity protection</a:t>
            </a:r>
          </a:p>
        </p:txBody>
      </p:sp>
      <p:grpSp>
        <p:nvGrpSpPr>
          <p:cNvPr id="227" name="Group 226"/>
          <p:cNvGrpSpPr/>
          <p:nvPr/>
        </p:nvGrpSpPr>
        <p:grpSpPr>
          <a:xfrm>
            <a:off x="5770815" y="4545695"/>
            <a:ext cx="910315" cy="910315"/>
            <a:chOff x="5777042" y="3594953"/>
            <a:chExt cx="701271" cy="701271"/>
          </a:xfrm>
        </p:grpSpPr>
        <p:sp>
          <p:nvSpPr>
            <p:cNvPr id="228" name="Oval 227"/>
            <p:cNvSpPr/>
            <p:nvPr/>
          </p:nvSpPr>
          <p:spPr bwMode="auto">
            <a:xfrm>
              <a:off x="5777042"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9" name="Group 228"/>
            <p:cNvGrpSpPr/>
            <p:nvPr/>
          </p:nvGrpSpPr>
          <p:grpSpPr>
            <a:xfrm>
              <a:off x="5911559" y="3785902"/>
              <a:ext cx="432238" cy="319374"/>
              <a:chOff x="698587" y="4421536"/>
              <a:chExt cx="1101644" cy="813989"/>
            </a:xfrm>
          </p:grpSpPr>
          <p:sp>
            <p:nvSpPr>
              <p:cNvPr id="230" name="Freeform 152"/>
              <p:cNvSpPr>
                <a:spLocks/>
              </p:cNvSpPr>
              <p:nvPr/>
            </p:nvSpPr>
            <p:spPr bwMode="auto">
              <a:xfrm>
                <a:off x="698587" y="4482761"/>
                <a:ext cx="507979" cy="575298"/>
              </a:xfrm>
              <a:custGeom>
                <a:avLst/>
                <a:gdLst>
                  <a:gd name="T0" fmla="*/ 35 w 35"/>
                  <a:gd name="T1" fmla="*/ 29 h 40"/>
                  <a:gd name="T2" fmla="*/ 26 w 35"/>
                  <a:gd name="T3" fmla="*/ 26 h 40"/>
                  <a:gd name="T4" fmla="*/ 25 w 35"/>
                  <a:gd name="T5" fmla="*/ 21 h 40"/>
                  <a:gd name="T6" fmla="*/ 29 w 35"/>
                  <a:gd name="T7" fmla="*/ 10 h 40"/>
                  <a:gd name="T8" fmla="*/ 20 w 35"/>
                  <a:gd name="T9" fmla="*/ 0 h 40"/>
                  <a:gd name="T10" fmla="*/ 11 w 35"/>
                  <a:gd name="T11" fmla="*/ 10 h 40"/>
                  <a:gd name="T12" fmla="*/ 15 w 35"/>
                  <a:gd name="T13" fmla="*/ 21 h 40"/>
                  <a:gd name="T14" fmla="*/ 15 w 35"/>
                  <a:gd name="T15" fmla="*/ 21 h 40"/>
                  <a:gd name="T16" fmla="*/ 14 w 35"/>
                  <a:gd name="T17" fmla="*/ 26 h 40"/>
                  <a:gd name="T18" fmla="*/ 0 w 35"/>
                  <a:gd name="T19" fmla="*/ 35 h 40"/>
                  <a:gd name="T20" fmla="*/ 17 w 3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0">
                    <a:moveTo>
                      <a:pt x="35" y="29"/>
                    </a:moveTo>
                    <a:cubicBezTo>
                      <a:pt x="32" y="28"/>
                      <a:pt x="29" y="27"/>
                      <a:pt x="26" y="26"/>
                    </a:cubicBezTo>
                    <a:cubicBezTo>
                      <a:pt x="24" y="25"/>
                      <a:pt x="23" y="23"/>
                      <a:pt x="25" y="21"/>
                    </a:cubicBezTo>
                    <a:cubicBezTo>
                      <a:pt x="27" y="18"/>
                      <a:pt x="29" y="14"/>
                      <a:pt x="29" y="10"/>
                    </a:cubicBezTo>
                    <a:cubicBezTo>
                      <a:pt x="29" y="4"/>
                      <a:pt x="25" y="0"/>
                      <a:pt x="20" y="0"/>
                    </a:cubicBezTo>
                    <a:cubicBezTo>
                      <a:pt x="15" y="0"/>
                      <a:pt x="11" y="4"/>
                      <a:pt x="11" y="10"/>
                    </a:cubicBezTo>
                    <a:cubicBezTo>
                      <a:pt x="11" y="14"/>
                      <a:pt x="13" y="18"/>
                      <a:pt x="15" y="21"/>
                    </a:cubicBezTo>
                    <a:cubicBezTo>
                      <a:pt x="15" y="21"/>
                      <a:pt x="15" y="21"/>
                      <a:pt x="15" y="21"/>
                    </a:cubicBezTo>
                    <a:cubicBezTo>
                      <a:pt x="17" y="23"/>
                      <a:pt x="16" y="25"/>
                      <a:pt x="14" y="26"/>
                    </a:cubicBezTo>
                    <a:cubicBezTo>
                      <a:pt x="6" y="27"/>
                      <a:pt x="0" y="32"/>
                      <a:pt x="0" y="35"/>
                    </a:cubicBezTo>
                    <a:cubicBezTo>
                      <a:pt x="0" y="39"/>
                      <a:pt x="7" y="40"/>
                      <a:pt x="17" y="4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sp>
            <p:nvSpPr>
              <p:cNvPr id="231" name="Freeform 153"/>
              <p:cNvSpPr>
                <a:spLocks/>
              </p:cNvSpPr>
              <p:nvPr/>
            </p:nvSpPr>
            <p:spPr bwMode="auto">
              <a:xfrm>
                <a:off x="992364" y="4421536"/>
                <a:ext cx="807867" cy="813989"/>
              </a:xfrm>
              <a:custGeom>
                <a:avLst/>
                <a:gdLst>
                  <a:gd name="T0" fmla="*/ 36 w 56"/>
                  <a:gd name="T1" fmla="*/ 36 h 56"/>
                  <a:gd name="T2" fmla="*/ 35 w 56"/>
                  <a:gd name="T3" fmla="*/ 29 h 56"/>
                  <a:gd name="T4" fmla="*/ 40 w 56"/>
                  <a:gd name="T5" fmla="*/ 14 h 56"/>
                  <a:gd name="T6" fmla="*/ 28 w 56"/>
                  <a:gd name="T7" fmla="*/ 0 h 56"/>
                  <a:gd name="T8" fmla="*/ 16 w 56"/>
                  <a:gd name="T9" fmla="*/ 14 h 56"/>
                  <a:gd name="T10" fmla="*/ 21 w 56"/>
                  <a:gd name="T11" fmla="*/ 29 h 56"/>
                  <a:gd name="T12" fmla="*/ 21 w 56"/>
                  <a:gd name="T13" fmla="*/ 29 h 56"/>
                  <a:gd name="T14" fmla="*/ 20 w 56"/>
                  <a:gd name="T15" fmla="*/ 36 h 56"/>
                  <a:gd name="T16" fmla="*/ 0 w 56"/>
                  <a:gd name="T17" fmla="*/ 49 h 56"/>
                  <a:gd name="T18" fmla="*/ 28 w 56"/>
                  <a:gd name="T19" fmla="*/ 56 h 56"/>
                  <a:gd name="T20" fmla="*/ 56 w 56"/>
                  <a:gd name="T21" fmla="*/ 49 h 56"/>
                  <a:gd name="T22" fmla="*/ 36 w 56"/>
                  <a:gd name="T2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36" y="36"/>
                    </a:moveTo>
                    <a:cubicBezTo>
                      <a:pt x="33" y="35"/>
                      <a:pt x="32" y="31"/>
                      <a:pt x="35" y="29"/>
                    </a:cubicBezTo>
                    <a:cubicBezTo>
                      <a:pt x="38" y="25"/>
                      <a:pt x="40" y="20"/>
                      <a:pt x="40" y="14"/>
                    </a:cubicBezTo>
                    <a:cubicBezTo>
                      <a:pt x="40" y="5"/>
                      <a:pt x="35" y="0"/>
                      <a:pt x="28" y="0"/>
                    </a:cubicBezTo>
                    <a:cubicBezTo>
                      <a:pt x="21" y="0"/>
                      <a:pt x="16" y="5"/>
                      <a:pt x="16" y="14"/>
                    </a:cubicBezTo>
                    <a:cubicBezTo>
                      <a:pt x="16" y="20"/>
                      <a:pt x="18" y="25"/>
                      <a:pt x="21" y="29"/>
                    </a:cubicBezTo>
                    <a:cubicBezTo>
                      <a:pt x="21" y="29"/>
                      <a:pt x="21" y="29"/>
                      <a:pt x="21" y="29"/>
                    </a:cubicBezTo>
                    <a:cubicBezTo>
                      <a:pt x="24" y="31"/>
                      <a:pt x="23" y="35"/>
                      <a:pt x="20" y="36"/>
                    </a:cubicBezTo>
                    <a:cubicBezTo>
                      <a:pt x="8" y="38"/>
                      <a:pt x="0" y="44"/>
                      <a:pt x="0" y="49"/>
                    </a:cubicBezTo>
                    <a:cubicBezTo>
                      <a:pt x="0" y="55"/>
                      <a:pt x="13" y="56"/>
                      <a:pt x="28" y="56"/>
                    </a:cubicBezTo>
                    <a:cubicBezTo>
                      <a:pt x="43" y="56"/>
                      <a:pt x="56" y="55"/>
                      <a:pt x="56" y="49"/>
                    </a:cubicBezTo>
                    <a:cubicBezTo>
                      <a:pt x="56" y="44"/>
                      <a:pt x="48" y="38"/>
                      <a:pt x="36" y="36"/>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grpSp>
      </p:grpSp>
      <p:sp>
        <p:nvSpPr>
          <p:cNvPr id="232" name="TextBox 231"/>
          <p:cNvSpPr txBox="1"/>
          <p:nvPr/>
        </p:nvSpPr>
        <p:spPr>
          <a:xfrm>
            <a:off x="7673438" y="5618098"/>
            <a:ext cx="1893707"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Information protection</a:t>
            </a:r>
          </a:p>
          <a:p>
            <a:pPr marL="0" marR="0" lvl="0" indent="0" algn="ctr" defTabSz="950296" eaLnBrk="1" fontAlgn="auto" latinLnBrk="0" hangingPunct="1">
              <a:lnSpc>
                <a:spcPct val="90000"/>
              </a:lnSpc>
              <a:spcBef>
                <a:spcPts val="0"/>
              </a:spcBef>
              <a:spcAft>
                <a:spcPts val="612"/>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33" name="Group 232"/>
          <p:cNvGrpSpPr/>
          <p:nvPr/>
        </p:nvGrpSpPr>
        <p:grpSpPr>
          <a:xfrm>
            <a:off x="8165135" y="4545697"/>
            <a:ext cx="910315" cy="910315"/>
            <a:chOff x="7845642" y="3594953"/>
            <a:chExt cx="701271" cy="701271"/>
          </a:xfrm>
        </p:grpSpPr>
        <p:sp>
          <p:nvSpPr>
            <p:cNvPr id="234" name="Oval 233"/>
            <p:cNvSpPr/>
            <p:nvPr/>
          </p:nvSpPr>
          <p:spPr bwMode="auto">
            <a:xfrm>
              <a:off x="7845642"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5" name="Group 234"/>
            <p:cNvGrpSpPr/>
            <p:nvPr/>
          </p:nvGrpSpPr>
          <p:grpSpPr>
            <a:xfrm>
              <a:off x="8028210" y="3769396"/>
              <a:ext cx="336135" cy="352385"/>
              <a:chOff x="7463658" y="4062450"/>
              <a:chExt cx="370689" cy="392494"/>
            </a:xfrm>
          </p:grpSpPr>
          <p:sp>
            <p:nvSpPr>
              <p:cNvPr id="236" name="Oval 235"/>
              <p:cNvSpPr>
                <a:spLocks noChangeArrowheads="1"/>
              </p:cNvSpPr>
              <p:nvPr/>
            </p:nvSpPr>
            <p:spPr bwMode="auto">
              <a:xfrm>
                <a:off x="7607578" y="4186739"/>
                <a:ext cx="82860" cy="8068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237" name="Oval 236"/>
              <p:cNvSpPr>
                <a:spLocks noChangeArrowheads="1"/>
              </p:cNvSpPr>
              <p:nvPr/>
            </p:nvSpPr>
            <p:spPr bwMode="auto">
              <a:xfrm>
                <a:off x="7701341" y="4335015"/>
                <a:ext cx="23986" cy="26166"/>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238" name="Line 342"/>
              <p:cNvSpPr>
                <a:spLocks noChangeShapeType="1"/>
              </p:cNvSpPr>
              <p:nvPr/>
            </p:nvSpPr>
            <p:spPr bwMode="auto">
              <a:xfrm>
                <a:off x="7690437" y="4206363"/>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239" name="Line 343"/>
              <p:cNvSpPr>
                <a:spLocks noChangeShapeType="1"/>
              </p:cNvSpPr>
              <p:nvPr/>
            </p:nvSpPr>
            <p:spPr bwMode="auto">
              <a:xfrm>
                <a:off x="7690437" y="4247794"/>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240" name="Freeform 512"/>
              <p:cNvSpPr>
                <a:spLocks/>
              </p:cNvSpPr>
              <p:nvPr/>
            </p:nvSpPr>
            <p:spPr bwMode="auto">
              <a:xfrm>
                <a:off x="7463658" y="4062450"/>
                <a:ext cx="370689" cy="392494"/>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sp>
            <p:nvSpPr>
              <p:cNvPr id="241" name="Freeform 513"/>
              <p:cNvSpPr>
                <a:spLocks/>
              </p:cNvSpPr>
              <p:nvPr/>
            </p:nvSpPr>
            <p:spPr bwMode="auto">
              <a:xfrm>
                <a:off x="7524706" y="4103878"/>
                <a:ext cx="268205" cy="309634"/>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ndParaRPr>
              </a:p>
            </p:txBody>
          </p:sp>
        </p:grpSp>
      </p:grpSp>
      <p:sp>
        <p:nvSpPr>
          <p:cNvPr id="242" name="TextBox 241"/>
          <p:cNvSpPr txBox="1"/>
          <p:nvPr/>
        </p:nvSpPr>
        <p:spPr>
          <a:xfrm>
            <a:off x="2884801" y="5618098"/>
            <a:ext cx="1893707" cy="434192"/>
          </a:xfrm>
          <a:prstGeom prst="rect">
            <a:avLst/>
          </a:prstGeom>
        </p:spPr>
        <p:txBody>
          <a:bodyPr vert="horz" wrap="square" lIns="93207" tIns="93207" rIns="93207" bIns="93207" rtlCol="0" anchor="t">
            <a:noAutofit/>
          </a:bodyPr>
          <a:lstStyle/>
          <a:p>
            <a:pPr marL="0" marR="0" lvl="0" indent="0" algn="ctr" defTabSz="950296"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Threat resistance</a:t>
            </a:r>
          </a:p>
        </p:txBody>
      </p:sp>
      <p:grpSp>
        <p:nvGrpSpPr>
          <p:cNvPr id="243" name="Group 242"/>
          <p:cNvGrpSpPr/>
          <p:nvPr/>
        </p:nvGrpSpPr>
        <p:grpSpPr>
          <a:xfrm>
            <a:off x="3376497" y="4545697"/>
            <a:ext cx="910315" cy="910315"/>
            <a:chOff x="3708443" y="3594953"/>
            <a:chExt cx="701271" cy="701271"/>
          </a:xfrm>
        </p:grpSpPr>
        <p:sp>
          <p:nvSpPr>
            <p:cNvPr id="244" name="Oval 243"/>
            <p:cNvSpPr/>
            <p:nvPr/>
          </p:nvSpPr>
          <p:spPr bwMode="auto">
            <a:xfrm>
              <a:off x="3708443"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5" name="Group 244"/>
            <p:cNvGrpSpPr/>
            <p:nvPr/>
          </p:nvGrpSpPr>
          <p:grpSpPr>
            <a:xfrm>
              <a:off x="3901292" y="3777530"/>
              <a:ext cx="315573" cy="371629"/>
              <a:chOff x="1778470" y="6292845"/>
              <a:chExt cx="241300" cy="284163"/>
            </a:xfrm>
          </p:grpSpPr>
          <p:sp>
            <p:nvSpPr>
              <p:cNvPr id="246"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sp>
            <p:nvSpPr>
              <p:cNvPr id="247"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sp>
            <p:nvSpPr>
              <p:cNvPr id="248"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marL="0" marR="0" lvl="0" indent="0" defTabSz="91387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Semilight"/>
                </a:endParaRPr>
              </a:p>
            </p:txBody>
          </p:sp>
        </p:grpSp>
      </p:grpSp>
      <p:sp>
        <p:nvSpPr>
          <p:cNvPr id="249" name="Rectangle 248"/>
          <p:cNvSpPr/>
          <p:nvPr/>
        </p:nvSpPr>
        <p:spPr bwMode="auto">
          <a:xfrm>
            <a:off x="282628" y="3592285"/>
            <a:ext cx="2285351" cy="7839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Trusted Platform Module</a:t>
            </a:r>
          </a:p>
        </p:txBody>
      </p:sp>
      <p:sp>
        <p:nvSpPr>
          <p:cNvPr id="250" name="Rectangle 249"/>
          <p:cNvSpPr/>
          <p:nvPr/>
        </p:nvSpPr>
        <p:spPr bwMode="auto">
          <a:xfrm>
            <a:off x="2688978" y="3589596"/>
            <a:ext cx="2285351" cy="37100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Firewall</a:t>
            </a:r>
          </a:p>
        </p:txBody>
      </p:sp>
      <p:sp>
        <p:nvSpPr>
          <p:cNvPr id="251" name="Rectangle 250"/>
          <p:cNvSpPr/>
          <p:nvPr/>
        </p:nvSpPr>
        <p:spPr bwMode="auto">
          <a:xfrm>
            <a:off x="7477615" y="3589832"/>
            <a:ext cx="2285351" cy="37100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BitLocker</a:t>
            </a:r>
          </a:p>
        </p:txBody>
      </p:sp>
      <p:sp>
        <p:nvSpPr>
          <p:cNvPr id="252" name="Rectangle 251"/>
          <p:cNvSpPr/>
          <p:nvPr/>
        </p:nvSpPr>
        <p:spPr bwMode="auto">
          <a:xfrm>
            <a:off x="7477615" y="4005214"/>
            <a:ext cx="2285351" cy="37100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BitLocker to Go</a:t>
            </a:r>
          </a:p>
        </p:txBody>
      </p:sp>
      <p:sp>
        <p:nvSpPr>
          <p:cNvPr id="253" name="Rectangle 252"/>
          <p:cNvSpPr/>
          <p:nvPr/>
        </p:nvSpPr>
        <p:spPr bwMode="auto">
          <a:xfrm>
            <a:off x="2688978" y="4005214"/>
            <a:ext cx="2285351" cy="37100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SmartScreen</a:t>
            </a:r>
          </a:p>
        </p:txBody>
      </p:sp>
      <p:sp>
        <p:nvSpPr>
          <p:cNvPr id="254" name="Rectangle 253"/>
          <p:cNvSpPr/>
          <p:nvPr/>
        </p:nvSpPr>
        <p:spPr bwMode="auto">
          <a:xfrm>
            <a:off x="7477615" y="2778109"/>
            <a:ext cx="2285351" cy="77193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BitLocker Admin and Monitoring</a:t>
            </a:r>
          </a:p>
        </p:txBody>
      </p:sp>
      <p:sp>
        <p:nvSpPr>
          <p:cNvPr id="255" name="Rectangle 254"/>
          <p:cNvSpPr/>
          <p:nvPr/>
        </p:nvSpPr>
        <p:spPr bwMode="auto">
          <a:xfrm>
            <a:off x="9871933" y="3592285"/>
            <a:ext cx="2285351" cy="783931"/>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Defender Advanced Threat Protection</a:t>
            </a:r>
          </a:p>
        </p:txBody>
      </p:sp>
      <p:sp>
        <p:nvSpPr>
          <p:cNvPr id="256" name="Rectangle 255"/>
          <p:cNvSpPr/>
          <p:nvPr/>
        </p:nvSpPr>
        <p:spPr bwMode="auto">
          <a:xfrm>
            <a:off x="5061478" y="3599728"/>
            <a:ext cx="2285351" cy="776488"/>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Hello</a:t>
            </a:r>
          </a:p>
        </p:txBody>
      </p:sp>
      <p:sp>
        <p:nvSpPr>
          <p:cNvPr id="257" name="Rectangle 256"/>
          <p:cNvSpPr/>
          <p:nvPr/>
        </p:nvSpPr>
        <p:spPr bwMode="auto">
          <a:xfrm>
            <a:off x="2688978" y="3179041"/>
            <a:ext cx="2285351" cy="37100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Defender</a:t>
            </a:r>
          </a:p>
        </p:txBody>
      </p:sp>
      <p:sp>
        <p:nvSpPr>
          <p:cNvPr id="258" name="Rectangle 257"/>
          <p:cNvSpPr/>
          <p:nvPr/>
        </p:nvSpPr>
        <p:spPr bwMode="auto">
          <a:xfrm>
            <a:off x="7477615" y="2161511"/>
            <a:ext cx="2285351" cy="57625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Information Protection</a:t>
            </a:r>
          </a:p>
        </p:txBody>
      </p:sp>
      <p:sp>
        <p:nvSpPr>
          <p:cNvPr id="259" name="Rectangle 258"/>
          <p:cNvSpPr/>
          <p:nvPr/>
        </p:nvSpPr>
        <p:spPr bwMode="auto">
          <a:xfrm>
            <a:off x="2688978" y="2778108"/>
            <a:ext cx="2285351" cy="37100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Microsoft Edge</a:t>
            </a:r>
          </a:p>
        </p:txBody>
      </p:sp>
      <p:sp>
        <p:nvSpPr>
          <p:cNvPr id="261" name="Rectangle 260"/>
          <p:cNvSpPr/>
          <p:nvPr/>
        </p:nvSpPr>
        <p:spPr bwMode="auto">
          <a:xfrm>
            <a:off x="5061478" y="2778109"/>
            <a:ext cx="2285351" cy="77193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Hello Companion Devices</a:t>
            </a:r>
          </a:p>
        </p:txBody>
      </p:sp>
      <p:sp>
        <p:nvSpPr>
          <p:cNvPr id="262" name="UEFI Secure Boot"/>
          <p:cNvSpPr/>
          <p:nvPr/>
        </p:nvSpPr>
        <p:spPr bwMode="auto">
          <a:xfrm>
            <a:off x="282628" y="1524963"/>
            <a:ext cx="2279762" cy="57599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UEFI Secure Boot</a:t>
            </a:r>
          </a:p>
        </p:txBody>
      </p:sp>
      <p:sp>
        <p:nvSpPr>
          <p:cNvPr id="263" name="Rectangle 262"/>
          <p:cNvSpPr/>
          <p:nvPr/>
        </p:nvSpPr>
        <p:spPr bwMode="auto">
          <a:xfrm>
            <a:off x="5061478" y="2131714"/>
            <a:ext cx="2285351" cy="60604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Credential Guard</a:t>
            </a:r>
          </a:p>
        </p:txBody>
      </p:sp>
      <p:sp>
        <p:nvSpPr>
          <p:cNvPr id="264" name="Device Guard"/>
          <p:cNvSpPr/>
          <p:nvPr/>
        </p:nvSpPr>
        <p:spPr bwMode="auto">
          <a:xfrm>
            <a:off x="2692347" y="2131715"/>
            <a:ext cx="2285351" cy="5990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Device Guard</a:t>
            </a:r>
          </a:p>
        </p:txBody>
      </p:sp>
      <p:sp>
        <p:nvSpPr>
          <p:cNvPr id="265" name="Virtulization based security"/>
          <p:cNvSpPr/>
          <p:nvPr/>
        </p:nvSpPr>
        <p:spPr bwMode="auto">
          <a:xfrm>
            <a:off x="282628" y="882078"/>
            <a:ext cx="2273322" cy="57599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Virtualization Based Security</a:t>
            </a:r>
          </a:p>
        </p:txBody>
      </p:sp>
      <p:sp>
        <p:nvSpPr>
          <p:cNvPr id="267" name="Rectangle 266"/>
          <p:cNvSpPr/>
          <p:nvPr/>
        </p:nvSpPr>
        <p:spPr bwMode="auto">
          <a:xfrm>
            <a:off x="9871933" y="2767239"/>
            <a:ext cx="2285351" cy="78280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Conditional Access</a:t>
            </a:r>
          </a:p>
        </p:txBody>
      </p:sp>
      <p:sp>
        <p:nvSpPr>
          <p:cNvPr id="268" name="Rectangle 267"/>
          <p:cNvSpPr/>
          <p:nvPr/>
        </p:nvSpPr>
        <p:spPr bwMode="auto">
          <a:xfrm>
            <a:off x="7477615" y="1525890"/>
            <a:ext cx="2285351" cy="5689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Device Encryption</a:t>
            </a:r>
          </a:p>
        </p:txBody>
      </p:sp>
      <p:sp>
        <p:nvSpPr>
          <p:cNvPr id="270" name="Rectangle 269"/>
          <p:cNvSpPr/>
          <p:nvPr/>
        </p:nvSpPr>
        <p:spPr bwMode="auto">
          <a:xfrm>
            <a:off x="9876125" y="2168775"/>
            <a:ext cx="2285351" cy="5689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Management</a:t>
            </a:r>
            <a:r>
              <a:rPr kumimoji="0" lang="en-US" sz="1399" b="0" i="0" u="none" strike="noStrike" kern="0" cap="none" spc="0" normalizeH="0" baseline="3000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75" name="Rectangle 74"/>
          <p:cNvSpPr/>
          <p:nvPr/>
        </p:nvSpPr>
        <p:spPr bwMode="auto">
          <a:xfrm>
            <a:off x="285750" y="2778108"/>
            <a:ext cx="2282230" cy="7609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Update</a:t>
            </a:r>
          </a:p>
        </p:txBody>
      </p:sp>
      <p:sp>
        <p:nvSpPr>
          <p:cNvPr id="76" name="Wndows trusted boot"/>
          <p:cNvSpPr/>
          <p:nvPr/>
        </p:nvSpPr>
        <p:spPr bwMode="auto">
          <a:xfrm>
            <a:off x="282628" y="2161511"/>
            <a:ext cx="2273322" cy="577631"/>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32114" eaLnBrk="1" fontAlgn="base" latinLnBrk="0" hangingPunct="1">
              <a:lnSpc>
                <a:spcPct val="8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Windows Trusted Boot</a:t>
            </a:r>
          </a:p>
        </p:txBody>
      </p:sp>
    </p:spTree>
    <p:extLst>
      <p:ext uri="{BB962C8B-B14F-4D97-AF65-F5344CB8AC3E}">
        <p14:creationId xmlns:p14="http://schemas.microsoft.com/office/powerpoint/2010/main" val="182713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500" fill="hold"/>
                                        <p:tgtEl>
                                          <p:spTgt spid="262"/>
                                        </p:tgtEl>
                                        <p:attrNameLst>
                                          <p:attrName>ppt_x</p:attrName>
                                        </p:attrNameLst>
                                      </p:cBhvr>
                                      <p:tavLst>
                                        <p:tav tm="0">
                                          <p:val>
                                            <p:strVal val="#ppt_x"/>
                                          </p:val>
                                        </p:tav>
                                        <p:tav tm="100000">
                                          <p:val>
                                            <p:strVal val="#ppt_x"/>
                                          </p:val>
                                        </p:tav>
                                      </p:tavLst>
                                    </p:anim>
                                    <p:anim calcmode="lin" valueType="num">
                                      <p:cBhvr additive="base">
                                        <p:cTn id="8" dur="500" fill="hold"/>
                                        <p:tgtEl>
                                          <p:spTgt spid="26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63"/>
                                        </p:tgtEl>
                                        <p:attrNameLst>
                                          <p:attrName>style.visibility</p:attrName>
                                        </p:attrNameLst>
                                      </p:cBhvr>
                                      <p:to>
                                        <p:strVal val="visible"/>
                                      </p:to>
                                    </p:set>
                                    <p:anim calcmode="lin" valueType="num">
                                      <p:cBhvr additive="base">
                                        <p:cTn id="11" dur="500" fill="hold"/>
                                        <p:tgtEl>
                                          <p:spTgt spid="263"/>
                                        </p:tgtEl>
                                        <p:attrNameLst>
                                          <p:attrName>ppt_x</p:attrName>
                                        </p:attrNameLst>
                                      </p:cBhvr>
                                      <p:tavLst>
                                        <p:tav tm="0">
                                          <p:val>
                                            <p:strVal val="#ppt_x"/>
                                          </p:val>
                                        </p:tav>
                                        <p:tav tm="100000">
                                          <p:val>
                                            <p:strVal val="#ppt_x"/>
                                          </p:val>
                                        </p:tav>
                                      </p:tavLst>
                                    </p:anim>
                                    <p:anim calcmode="lin" valueType="num">
                                      <p:cBhvr additive="base">
                                        <p:cTn id="12" dur="500" fill="hold"/>
                                        <p:tgtEl>
                                          <p:spTgt spid="26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64"/>
                                        </p:tgtEl>
                                        <p:attrNameLst>
                                          <p:attrName>style.visibility</p:attrName>
                                        </p:attrNameLst>
                                      </p:cBhvr>
                                      <p:to>
                                        <p:strVal val="visible"/>
                                      </p:to>
                                    </p:set>
                                    <p:anim calcmode="lin" valueType="num">
                                      <p:cBhvr additive="base">
                                        <p:cTn id="15" dur="500" fill="hold"/>
                                        <p:tgtEl>
                                          <p:spTgt spid="264"/>
                                        </p:tgtEl>
                                        <p:attrNameLst>
                                          <p:attrName>ppt_x</p:attrName>
                                        </p:attrNameLst>
                                      </p:cBhvr>
                                      <p:tavLst>
                                        <p:tav tm="0">
                                          <p:val>
                                            <p:strVal val="#ppt_x"/>
                                          </p:val>
                                        </p:tav>
                                        <p:tav tm="100000">
                                          <p:val>
                                            <p:strVal val="#ppt_x"/>
                                          </p:val>
                                        </p:tav>
                                      </p:tavLst>
                                    </p:anim>
                                    <p:anim calcmode="lin" valueType="num">
                                      <p:cBhvr additive="base">
                                        <p:cTn id="16" dur="500" fill="hold"/>
                                        <p:tgtEl>
                                          <p:spTgt spid="26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65"/>
                                        </p:tgtEl>
                                        <p:attrNameLst>
                                          <p:attrName>style.visibility</p:attrName>
                                        </p:attrNameLst>
                                      </p:cBhvr>
                                      <p:to>
                                        <p:strVal val="visible"/>
                                      </p:to>
                                    </p:set>
                                    <p:anim calcmode="lin" valueType="num">
                                      <p:cBhvr additive="base">
                                        <p:cTn id="19" dur="500" fill="hold"/>
                                        <p:tgtEl>
                                          <p:spTgt spid="265"/>
                                        </p:tgtEl>
                                        <p:attrNameLst>
                                          <p:attrName>ppt_x</p:attrName>
                                        </p:attrNameLst>
                                      </p:cBhvr>
                                      <p:tavLst>
                                        <p:tav tm="0">
                                          <p:val>
                                            <p:strVal val="#ppt_x"/>
                                          </p:val>
                                        </p:tav>
                                        <p:tav tm="100000">
                                          <p:val>
                                            <p:strVal val="#ppt_x"/>
                                          </p:val>
                                        </p:tav>
                                      </p:tavLst>
                                    </p:anim>
                                    <p:anim calcmode="lin" valueType="num">
                                      <p:cBhvr additive="base">
                                        <p:cTn id="20" dur="500" fill="hold"/>
                                        <p:tgtEl>
                                          <p:spTgt spid="26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67"/>
                                        </p:tgtEl>
                                        <p:attrNameLst>
                                          <p:attrName>style.visibility</p:attrName>
                                        </p:attrNameLst>
                                      </p:cBhvr>
                                      <p:to>
                                        <p:strVal val="visible"/>
                                      </p:to>
                                    </p:set>
                                    <p:anim calcmode="lin" valueType="num">
                                      <p:cBhvr additive="base">
                                        <p:cTn id="23" dur="500" fill="hold"/>
                                        <p:tgtEl>
                                          <p:spTgt spid="267"/>
                                        </p:tgtEl>
                                        <p:attrNameLst>
                                          <p:attrName>ppt_x</p:attrName>
                                        </p:attrNameLst>
                                      </p:cBhvr>
                                      <p:tavLst>
                                        <p:tav tm="0">
                                          <p:val>
                                            <p:strVal val="#ppt_x"/>
                                          </p:val>
                                        </p:tav>
                                        <p:tav tm="100000">
                                          <p:val>
                                            <p:strVal val="#ppt_x"/>
                                          </p:val>
                                        </p:tav>
                                      </p:tavLst>
                                    </p:anim>
                                    <p:anim calcmode="lin" valueType="num">
                                      <p:cBhvr additive="base">
                                        <p:cTn id="24" dur="500" fill="hold"/>
                                        <p:tgtEl>
                                          <p:spTgt spid="267"/>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268"/>
                                        </p:tgtEl>
                                        <p:attrNameLst>
                                          <p:attrName>style.visibility</p:attrName>
                                        </p:attrNameLst>
                                      </p:cBhvr>
                                      <p:to>
                                        <p:strVal val="visible"/>
                                      </p:to>
                                    </p:set>
                                    <p:anim calcmode="lin" valueType="num">
                                      <p:cBhvr additive="base">
                                        <p:cTn id="27" dur="500" fill="hold"/>
                                        <p:tgtEl>
                                          <p:spTgt spid="268"/>
                                        </p:tgtEl>
                                        <p:attrNameLst>
                                          <p:attrName>ppt_x</p:attrName>
                                        </p:attrNameLst>
                                      </p:cBhvr>
                                      <p:tavLst>
                                        <p:tav tm="0">
                                          <p:val>
                                            <p:strVal val="#ppt_x"/>
                                          </p:val>
                                        </p:tav>
                                        <p:tav tm="100000">
                                          <p:val>
                                            <p:strVal val="#ppt_x"/>
                                          </p:val>
                                        </p:tav>
                                      </p:tavLst>
                                    </p:anim>
                                    <p:anim calcmode="lin" valueType="num">
                                      <p:cBhvr additive="base">
                                        <p:cTn id="28" dur="500" fill="hold"/>
                                        <p:tgtEl>
                                          <p:spTgt spid="26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270"/>
                                        </p:tgtEl>
                                        <p:attrNameLst>
                                          <p:attrName>style.visibility</p:attrName>
                                        </p:attrNameLst>
                                      </p:cBhvr>
                                      <p:to>
                                        <p:strVal val="visible"/>
                                      </p:to>
                                    </p:set>
                                    <p:anim calcmode="lin" valueType="num">
                                      <p:cBhvr additive="base">
                                        <p:cTn id="31" dur="500" fill="hold"/>
                                        <p:tgtEl>
                                          <p:spTgt spid="270"/>
                                        </p:tgtEl>
                                        <p:attrNameLst>
                                          <p:attrName>ppt_x</p:attrName>
                                        </p:attrNameLst>
                                      </p:cBhvr>
                                      <p:tavLst>
                                        <p:tav tm="0">
                                          <p:val>
                                            <p:strVal val="#ppt_x"/>
                                          </p:val>
                                        </p:tav>
                                        <p:tav tm="100000">
                                          <p:val>
                                            <p:strVal val="#ppt_x"/>
                                          </p:val>
                                        </p:tav>
                                      </p:tavLst>
                                    </p:anim>
                                    <p:anim calcmode="lin" valueType="num">
                                      <p:cBhvr additive="base">
                                        <p:cTn id="32" dur="500" fill="hold"/>
                                        <p:tgtEl>
                                          <p:spTgt spid="2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animBg="1"/>
      <p:bldP spid="263" grpId="0" animBg="1"/>
      <p:bldP spid="264" grpId="0" animBg="1"/>
      <p:bldP spid="265" grpId="0" animBg="1"/>
      <p:bldP spid="267" grpId="0" animBg="1"/>
      <p:bldP spid="268" grpId="0" animBg="1"/>
      <p:bldP spid="2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itle 1"/>
          <p:cNvSpPr txBox="1">
            <a:spLocks/>
          </p:cNvSpPr>
          <p:nvPr/>
        </p:nvSpPr>
        <p:spPr>
          <a:xfrm>
            <a:off x="1323135" y="378100"/>
            <a:ext cx="9790205" cy="917314"/>
          </a:xfrm>
          <a:prstGeom prst="rect">
            <a:avLst/>
          </a:prstGeom>
        </p:spPr>
        <p:txBody>
          <a:bodyPr vert="horz" wrap="square" lIns="146262" tIns="91414" rIns="146262" bIns="91414"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sz="3599" cap="all" spc="300">
                <a:ln w="3175">
                  <a:noFill/>
                </a:ln>
                <a:solidFill>
                  <a:srgbClr val="0078D7"/>
                </a:solidFill>
                <a:ea typeface="+mn-ea"/>
                <a:cs typeface="Arial" panose="020B0604020202020204" pitchFamily="34" charset="0"/>
              </a:rPr>
              <a:t>The </a:t>
            </a:r>
            <a:r>
              <a:rPr sz="3599" cap="all" spc="300">
                <a:ln w="3175">
                  <a:noFill/>
                </a:ln>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Windows 10 </a:t>
            </a:r>
            <a:r>
              <a:rPr sz="3599" cap="all" spc="300">
                <a:ln w="3175">
                  <a:noFill/>
                </a:ln>
                <a:solidFill>
                  <a:srgbClr val="0078D7"/>
                </a:solidFill>
                <a:ea typeface="+mn-ea"/>
                <a:cs typeface="Arial" panose="020B0604020202020204" pitchFamily="34" charset="0"/>
              </a:rPr>
              <a:t>Defense Stack</a:t>
            </a:r>
            <a:endParaRPr sz="3599" cap="all" spc="300">
              <a:ln w="3175">
                <a:noFill/>
              </a:ln>
              <a:solidFill>
                <a:srgbClr val="FFC000"/>
              </a:solidFill>
              <a:ea typeface="+mn-ea"/>
              <a:cs typeface="Arial" panose="020B0604020202020204" pitchFamily="34" charset="0"/>
            </a:endParaRPr>
          </a:p>
        </p:txBody>
      </p:sp>
      <p:sp>
        <p:nvSpPr>
          <p:cNvPr id="252" name="Rectangle 251" descr="Bounce Left:  Rectangle 17"/>
          <p:cNvSpPr/>
          <p:nvPr/>
        </p:nvSpPr>
        <p:spPr bwMode="auto">
          <a:xfrm>
            <a:off x="1517" y="6948316"/>
            <a:ext cx="12434076" cy="45713"/>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TextBox 252"/>
          <p:cNvSpPr txBox="1"/>
          <p:nvPr/>
        </p:nvSpPr>
        <p:spPr>
          <a:xfrm>
            <a:off x="4492014" y="1337853"/>
            <a:ext cx="3452449" cy="351472"/>
          </a:xfrm>
          <a:prstGeom prst="rect">
            <a:avLst/>
          </a:prstGeom>
        </p:spPr>
        <p:txBody>
          <a:bodyPr vert="horz" wrap="none" lIns="93247" tIns="93247" rIns="93247" bIns="93247" rtlCol="0" anchor="ctr">
            <a:noAutofit/>
          </a:bodyPr>
          <a:lstStyle/>
          <a:p>
            <a:pPr algn="ctr" defTabSz="950844">
              <a:lnSpc>
                <a:spcPct val="90000"/>
              </a:lnSpc>
              <a:spcAft>
                <a:spcPts val="612"/>
              </a:spcAft>
              <a:defRPr/>
            </a:pPr>
            <a:r>
              <a:rPr lang="en-US" sz="2000" dirty="0">
                <a:solidFill>
                  <a:srgbClr val="0078D7"/>
                </a:solidFill>
                <a:latin typeface="Segoe UI Light"/>
                <a:ea typeface="Segoe UI" pitchFamily="34" charset="0"/>
                <a:cs typeface="Segoe UI Semibold" panose="020B0702040204020203" pitchFamily="34" charset="0"/>
              </a:rPr>
              <a:t>PROTECT, DETECT &amp; RESPOND</a:t>
            </a:r>
          </a:p>
        </p:txBody>
      </p:sp>
      <p:grpSp>
        <p:nvGrpSpPr>
          <p:cNvPr id="254" name="Group 253"/>
          <p:cNvGrpSpPr/>
          <p:nvPr/>
        </p:nvGrpSpPr>
        <p:grpSpPr>
          <a:xfrm>
            <a:off x="1031582" y="2009563"/>
            <a:ext cx="8292062" cy="253160"/>
            <a:chOff x="1030845" y="2163717"/>
            <a:chExt cx="8293239" cy="253196"/>
          </a:xfrm>
        </p:grpSpPr>
        <p:sp>
          <p:nvSpPr>
            <p:cNvPr id="255" name="TextBox 254"/>
            <p:cNvSpPr txBox="1"/>
            <p:nvPr/>
          </p:nvSpPr>
          <p:spPr>
            <a:xfrm>
              <a:off x="1030845" y="2163717"/>
              <a:ext cx="8293239" cy="253196"/>
            </a:xfrm>
            <a:prstGeom prst="rect">
              <a:avLst/>
            </a:prstGeom>
          </p:spPr>
          <p:txBody>
            <a:bodyPr vert="horz" wrap="none" lIns="93247" tIns="93247" rIns="93247" bIns="93247" rtlCol="0" anchor="ctr">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199"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PRE-BREACH</a:t>
              </a:r>
            </a:p>
          </p:txBody>
        </p:sp>
        <p:cxnSp>
          <p:nvCxnSpPr>
            <p:cNvPr id="256" name="Straight Arrow Connector 255"/>
            <p:cNvCxnSpPr/>
            <p:nvPr/>
          </p:nvCxnSpPr>
          <p:spPr>
            <a:xfrm>
              <a:off x="1031449" y="2388446"/>
              <a:ext cx="8292635" cy="0"/>
            </a:xfrm>
            <a:prstGeom prst="straightConnector1">
              <a:avLst/>
            </a:prstGeom>
            <a:noFill/>
            <a:ln w="38100" cap="flat" cmpd="sng" algn="ctr">
              <a:solidFill>
                <a:srgbClr val="737373"/>
              </a:solidFill>
              <a:prstDash val="solid"/>
              <a:headEnd type="none"/>
              <a:tailEnd type="triangle"/>
            </a:ln>
            <a:effectLst/>
          </p:spPr>
        </p:cxnSp>
      </p:grpSp>
      <p:grpSp>
        <p:nvGrpSpPr>
          <p:cNvPr id="257" name="Group 256"/>
          <p:cNvGrpSpPr/>
          <p:nvPr/>
        </p:nvGrpSpPr>
        <p:grpSpPr>
          <a:xfrm>
            <a:off x="9348345" y="2009563"/>
            <a:ext cx="2162125" cy="253160"/>
            <a:chOff x="9165011" y="1970338"/>
            <a:chExt cx="2119923" cy="248219"/>
          </a:xfrm>
        </p:grpSpPr>
        <p:cxnSp>
          <p:nvCxnSpPr>
            <p:cNvPr id="258" name="Straight Arrow Connector 257"/>
            <p:cNvCxnSpPr/>
            <p:nvPr/>
          </p:nvCxnSpPr>
          <p:spPr>
            <a:xfrm>
              <a:off x="9165011" y="2190650"/>
              <a:ext cx="2119923" cy="0"/>
            </a:xfrm>
            <a:prstGeom prst="straightConnector1">
              <a:avLst/>
            </a:prstGeom>
            <a:noFill/>
            <a:ln w="38100" cap="flat" cmpd="sng" algn="ctr">
              <a:solidFill>
                <a:srgbClr val="333333"/>
              </a:solidFill>
              <a:prstDash val="solid"/>
              <a:headEnd type="none"/>
              <a:tailEnd type="triangle"/>
            </a:ln>
            <a:effectLst/>
          </p:spPr>
        </p:cxnSp>
        <p:sp>
          <p:nvSpPr>
            <p:cNvPr id="259" name="TextBox 258"/>
            <p:cNvSpPr txBox="1"/>
            <p:nvPr/>
          </p:nvSpPr>
          <p:spPr>
            <a:xfrm>
              <a:off x="9300056" y="1970338"/>
              <a:ext cx="1897543" cy="248219"/>
            </a:xfrm>
            <a:prstGeom prst="rect">
              <a:avLst/>
            </a:prstGeom>
          </p:spPr>
          <p:txBody>
            <a:bodyPr vert="horz" wrap="none" lIns="93247" tIns="93247" rIns="93247" bIns="93247" rtlCol="0" anchor="ctr">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199"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POST-BREACH</a:t>
              </a:r>
            </a:p>
          </p:txBody>
        </p:sp>
      </p:grpSp>
      <p:grpSp>
        <p:nvGrpSpPr>
          <p:cNvPr id="260" name="Group 259"/>
          <p:cNvGrpSpPr/>
          <p:nvPr/>
        </p:nvGrpSpPr>
        <p:grpSpPr>
          <a:xfrm>
            <a:off x="9478391" y="2450700"/>
            <a:ext cx="1998809" cy="3835405"/>
            <a:chOff x="9292519" y="2402866"/>
            <a:chExt cx="1959795" cy="3760542"/>
          </a:xfrm>
        </p:grpSpPr>
        <p:sp>
          <p:nvSpPr>
            <p:cNvPr id="261" name="Rectangle 260"/>
            <p:cNvSpPr/>
            <p:nvPr/>
          </p:nvSpPr>
          <p:spPr bwMode="auto">
            <a:xfrm>
              <a:off x="9292519" y="2402866"/>
              <a:ext cx="1959795" cy="3760542"/>
            </a:xfrm>
            <a:prstGeom prst="rect">
              <a:avLst/>
            </a:prstGeom>
            <a:solidFill>
              <a:srgbClr val="D7D7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a:ea typeface="Segoe UI" pitchFamily="34" charset="0"/>
                <a:cs typeface="Segoe UI" pitchFamily="34" charset="0"/>
              </a:endParaRPr>
            </a:p>
          </p:txBody>
        </p:sp>
        <p:sp>
          <p:nvSpPr>
            <p:cNvPr id="262" name="Rectangle 261"/>
            <p:cNvSpPr/>
            <p:nvPr/>
          </p:nvSpPr>
          <p:spPr>
            <a:xfrm>
              <a:off x="9414785" y="4561131"/>
              <a:ext cx="1715260"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Conditional Access</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Windows Defender ATP</a:t>
              </a:r>
            </a:p>
          </p:txBody>
        </p:sp>
        <p:sp>
          <p:nvSpPr>
            <p:cNvPr id="263" name="TextBox 262"/>
            <p:cNvSpPr txBox="1"/>
            <p:nvPr/>
          </p:nvSpPr>
          <p:spPr>
            <a:xfrm>
              <a:off x="9308568" y="2691403"/>
              <a:ext cx="1927694" cy="594499"/>
            </a:xfrm>
            <a:prstGeom prst="rect">
              <a:avLst/>
            </a:prstGeom>
          </p:spPr>
          <p:txBody>
            <a:bodyPr vert="horz" wrap="square" lIns="93247" tIns="93247" rIns="93247" bIns="93247" rtlCol="0" anchor="ctr">
              <a:noAutofit/>
            </a:bodyPr>
            <a:lstStyle/>
            <a:p>
              <a:pPr marL="0" marR="0" lvl="0" indent="0" algn="ctr" defTabSz="913834"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FFFFFF">
                      <a:lumMod val="65000"/>
                    </a:srgbClr>
                  </a:solidFill>
                  <a:effectLst/>
                  <a:uLnTx/>
                  <a:uFillTx/>
                  <a:latin typeface="Segoe UI Semibold" panose="020B0702040204020203" pitchFamily="34" charset="0"/>
                  <a:ea typeface="Segoe UI" pitchFamily="34" charset="0"/>
                  <a:cs typeface="Segoe UI Semibold" panose="020B0702040204020203" pitchFamily="34" charset="0"/>
                </a:rPr>
                <a:t>Breach detection investigation &amp; response</a:t>
              </a:r>
            </a:p>
          </p:txBody>
        </p:sp>
        <p:grpSp>
          <p:nvGrpSpPr>
            <p:cNvPr id="264" name="Group 263"/>
            <p:cNvGrpSpPr/>
            <p:nvPr/>
          </p:nvGrpSpPr>
          <p:grpSpPr>
            <a:xfrm>
              <a:off x="9921780" y="3594953"/>
              <a:ext cx="701271" cy="701271"/>
              <a:chOff x="9921780" y="3594953"/>
              <a:chExt cx="701271" cy="701271"/>
            </a:xfrm>
          </p:grpSpPr>
          <p:sp>
            <p:nvSpPr>
              <p:cNvPr id="265" name="Oval 264"/>
              <p:cNvSpPr/>
              <p:nvPr/>
            </p:nvSpPr>
            <p:spPr bwMode="auto">
              <a:xfrm>
                <a:off x="9921780" y="3594953"/>
                <a:ext cx="701271" cy="701271"/>
              </a:xfrm>
              <a:prstGeom prst="ellipse">
                <a:avLst/>
              </a:prstGeom>
              <a:solidFill>
                <a:srgbClr val="0078D7">
                  <a:alpha val="47843"/>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a:ea typeface="Segoe UI" pitchFamily="34" charset="0"/>
                  <a:cs typeface="Segoe UI" pitchFamily="34" charset="0"/>
                </a:endParaRPr>
              </a:p>
            </p:txBody>
          </p:sp>
          <p:sp>
            <p:nvSpPr>
              <p:cNvPr id="266" name="Freeform 177"/>
              <p:cNvSpPr>
                <a:spLocks/>
              </p:cNvSpPr>
              <p:nvPr/>
            </p:nvSpPr>
            <p:spPr bwMode="auto">
              <a:xfrm>
                <a:off x="10153060" y="3753005"/>
                <a:ext cx="238711" cy="385166"/>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65000"/>
                    </a:srgbClr>
                  </a:solidFill>
                  <a:effectLst/>
                  <a:uLnTx/>
                  <a:uFillTx/>
                </a:endParaRPr>
              </a:p>
            </p:txBody>
          </p:sp>
        </p:grpSp>
      </p:grpSp>
      <p:grpSp>
        <p:nvGrpSpPr>
          <p:cNvPr id="267" name="Group 266"/>
          <p:cNvGrpSpPr/>
          <p:nvPr/>
        </p:nvGrpSpPr>
        <p:grpSpPr>
          <a:xfrm>
            <a:off x="1031582" y="2450700"/>
            <a:ext cx="1998809" cy="3835405"/>
            <a:chOff x="1010582" y="2402866"/>
            <a:chExt cx="1959795" cy="3760542"/>
          </a:xfrm>
        </p:grpSpPr>
        <p:sp>
          <p:nvSpPr>
            <p:cNvPr id="268" name="Rectangle 267"/>
            <p:cNvSpPr/>
            <p:nvPr/>
          </p:nvSpPr>
          <p:spPr bwMode="auto">
            <a:xfrm>
              <a:off x="1010582" y="2402866"/>
              <a:ext cx="1959795" cy="3760542"/>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a:ea typeface="Segoe UI" pitchFamily="34" charset="0"/>
                <a:cs typeface="Segoe UI" pitchFamily="34" charset="0"/>
              </a:endParaRPr>
            </a:p>
          </p:txBody>
        </p:sp>
        <p:sp>
          <p:nvSpPr>
            <p:cNvPr id="269" name="TextBox 268"/>
            <p:cNvSpPr txBox="1"/>
            <p:nvPr/>
          </p:nvSpPr>
          <p:spPr>
            <a:xfrm>
              <a:off x="1154310" y="2691403"/>
              <a:ext cx="1672338"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srgbClr val="FFFFFF">
                      <a:lumMod val="65000"/>
                    </a:srgbClr>
                  </a:solidFill>
                  <a:effectLst/>
                  <a:uLnTx/>
                  <a:uFillTx/>
                  <a:latin typeface="Segoe UI Semibold" panose="020B0702040204020203" pitchFamily="34" charset="0"/>
                  <a:ea typeface="Segoe UI" pitchFamily="34" charset="0"/>
                  <a:cs typeface="Segoe UI Semibold" panose="020B0702040204020203" pitchFamily="34" charset="0"/>
                </a:rPr>
                <a:t>Device protection</a:t>
              </a:r>
            </a:p>
          </p:txBody>
        </p:sp>
        <p:sp>
          <p:nvSpPr>
            <p:cNvPr id="270" name="Rectangle 269"/>
            <p:cNvSpPr/>
            <p:nvPr/>
          </p:nvSpPr>
          <p:spPr>
            <a:xfrm>
              <a:off x="1120870" y="4561131"/>
              <a:ext cx="1739218"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Device Health attestation </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Device Guard</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Device Control</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Security policies</a:t>
              </a:r>
            </a:p>
          </p:txBody>
        </p:sp>
        <p:grpSp>
          <p:nvGrpSpPr>
            <p:cNvPr id="271" name="Group 270"/>
            <p:cNvGrpSpPr/>
            <p:nvPr/>
          </p:nvGrpSpPr>
          <p:grpSpPr>
            <a:xfrm>
              <a:off x="1639844" y="3594953"/>
              <a:ext cx="701271" cy="701271"/>
              <a:chOff x="1639844" y="3594953"/>
              <a:chExt cx="701271" cy="701271"/>
            </a:xfrm>
          </p:grpSpPr>
          <p:sp>
            <p:nvSpPr>
              <p:cNvPr id="272" name="Oval 271"/>
              <p:cNvSpPr/>
              <p:nvPr/>
            </p:nvSpPr>
            <p:spPr bwMode="auto">
              <a:xfrm>
                <a:off x="1639844" y="3594953"/>
                <a:ext cx="701271" cy="701271"/>
              </a:xfrm>
              <a:prstGeom prst="ellipse">
                <a:avLst/>
              </a:prstGeom>
              <a:solidFill>
                <a:srgbClr val="0078D7">
                  <a:alpha val="47843"/>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a:ea typeface="Segoe UI" pitchFamily="34" charset="0"/>
                  <a:cs typeface="Segoe UI" pitchFamily="34" charset="0"/>
                </a:endParaRPr>
              </a:p>
            </p:txBody>
          </p:sp>
          <p:grpSp>
            <p:nvGrpSpPr>
              <p:cNvPr id="273" name="Group 272"/>
              <p:cNvGrpSpPr/>
              <p:nvPr/>
            </p:nvGrpSpPr>
            <p:grpSpPr>
              <a:xfrm>
                <a:off x="1868842" y="3733302"/>
                <a:ext cx="253738" cy="389062"/>
                <a:chOff x="7198185" y="1881461"/>
                <a:chExt cx="166688" cy="255587"/>
              </a:xfrm>
            </p:grpSpPr>
            <p:sp>
              <p:nvSpPr>
                <p:cNvPr id="274"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99" b="1" i="0" u="none" strike="noStrike" kern="0" cap="none" spc="0" normalizeH="0" baseline="0" noProof="0" dirty="0">
                    <a:ln>
                      <a:noFill/>
                    </a:ln>
                    <a:solidFill>
                      <a:srgbClr val="FFFFFF">
                        <a:lumMod val="65000"/>
                      </a:srgbClr>
                    </a:solidFill>
                    <a:effectLst/>
                    <a:uLnTx/>
                    <a:uFillTx/>
                  </a:endParaRPr>
                </a:p>
              </p:txBody>
            </p:sp>
            <p:sp>
              <p:nvSpPr>
                <p:cNvPr id="275"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99" b="1" i="0" u="none" strike="noStrike" kern="0" cap="none" spc="0" normalizeH="0" baseline="0" noProof="0" dirty="0">
                    <a:ln>
                      <a:noFill/>
                    </a:ln>
                    <a:solidFill>
                      <a:srgbClr val="FFFFFF">
                        <a:lumMod val="65000"/>
                      </a:srgbClr>
                    </a:solidFill>
                    <a:effectLst/>
                    <a:uLnTx/>
                    <a:uFillTx/>
                  </a:endParaRPr>
                </a:p>
              </p:txBody>
            </p:sp>
          </p:grpSp>
        </p:grpSp>
      </p:grpSp>
      <p:grpSp>
        <p:nvGrpSpPr>
          <p:cNvPr id="276" name="Group 275"/>
          <p:cNvGrpSpPr/>
          <p:nvPr/>
        </p:nvGrpSpPr>
        <p:grpSpPr>
          <a:xfrm>
            <a:off x="7366688" y="2450700"/>
            <a:ext cx="1998809" cy="3835405"/>
            <a:chOff x="7216380" y="2402866"/>
            <a:chExt cx="1959795" cy="3760542"/>
          </a:xfrm>
        </p:grpSpPr>
        <p:sp>
          <p:nvSpPr>
            <p:cNvPr id="277" name="Rectangle 276"/>
            <p:cNvSpPr/>
            <p:nvPr/>
          </p:nvSpPr>
          <p:spPr bwMode="auto">
            <a:xfrm>
              <a:off x="7216380" y="2402866"/>
              <a:ext cx="1959795" cy="3760542"/>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a:ea typeface="Segoe UI" pitchFamily="34" charset="0"/>
                <a:cs typeface="Segoe UI" pitchFamily="34" charset="0"/>
              </a:endParaRPr>
            </a:p>
          </p:txBody>
        </p:sp>
        <p:sp>
          <p:nvSpPr>
            <p:cNvPr id="278" name="TextBox 277"/>
            <p:cNvSpPr txBox="1"/>
            <p:nvPr/>
          </p:nvSpPr>
          <p:spPr>
            <a:xfrm>
              <a:off x="7374914" y="2691403"/>
              <a:ext cx="1642726"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srgbClr val="FFFFFF">
                      <a:lumMod val="65000"/>
                    </a:srgbClr>
                  </a:solidFill>
                  <a:effectLst/>
                  <a:uLnTx/>
                  <a:uFillTx/>
                  <a:latin typeface="Segoe UI Semibold" panose="020B0702040204020203" pitchFamily="34" charset="0"/>
                  <a:ea typeface="Segoe UI" pitchFamily="34" charset="0"/>
                  <a:cs typeface="Segoe UI Semibold" panose="020B0702040204020203" pitchFamily="34" charset="0"/>
                </a:rPr>
                <a:t>Information protection</a:t>
              </a:r>
            </a:p>
            <a:p>
              <a:pPr marL="0" marR="0" lvl="0" indent="0" algn="ctr" defTabSz="950844" eaLnBrk="1" fontAlgn="auto" latinLnBrk="0" hangingPunct="1">
                <a:lnSpc>
                  <a:spcPct val="90000"/>
                </a:lnSpc>
                <a:spcBef>
                  <a:spcPts val="0"/>
                </a:spcBef>
                <a:spcAft>
                  <a:spcPts val="612"/>
                </a:spcAft>
                <a:buClrTx/>
                <a:buSzTx/>
                <a:buFontTx/>
                <a:buNone/>
                <a:tabLst/>
                <a:defRPr/>
              </a:pPr>
              <a:endParaRPr kumimoji="0" lang="en-US" sz="1599" b="0" i="0" u="none" strike="noStrike" kern="0" cap="none" spc="0" normalizeH="0" baseline="0" noProof="0" dirty="0">
                <a:ln>
                  <a:noFill/>
                </a:ln>
                <a:solidFill>
                  <a:srgbClr val="FFFFFF">
                    <a:lumMod val="65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9" name="Rectangle 278"/>
            <p:cNvSpPr/>
            <p:nvPr/>
          </p:nvSpPr>
          <p:spPr>
            <a:xfrm>
              <a:off x="7363926" y="4561131"/>
              <a:ext cx="1664703"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BitLocker and BitLocker to Go</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Windows Information Protection</a:t>
              </a:r>
            </a:p>
          </p:txBody>
        </p:sp>
        <p:grpSp>
          <p:nvGrpSpPr>
            <p:cNvPr id="280" name="Group 279"/>
            <p:cNvGrpSpPr/>
            <p:nvPr/>
          </p:nvGrpSpPr>
          <p:grpSpPr>
            <a:xfrm>
              <a:off x="7845642" y="3594953"/>
              <a:ext cx="701271" cy="701271"/>
              <a:chOff x="7845642" y="3594953"/>
              <a:chExt cx="701271" cy="701271"/>
            </a:xfrm>
          </p:grpSpPr>
          <p:sp>
            <p:nvSpPr>
              <p:cNvPr id="281" name="Oval 280"/>
              <p:cNvSpPr/>
              <p:nvPr/>
            </p:nvSpPr>
            <p:spPr bwMode="auto">
              <a:xfrm>
                <a:off x="7845642" y="3594953"/>
                <a:ext cx="701271" cy="701271"/>
              </a:xfrm>
              <a:prstGeom prst="ellipse">
                <a:avLst/>
              </a:prstGeom>
              <a:solidFill>
                <a:srgbClr val="0078D7">
                  <a:alpha val="47843"/>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a:ea typeface="Segoe UI" pitchFamily="34" charset="0"/>
                  <a:cs typeface="Segoe UI" pitchFamily="34" charset="0"/>
                </a:endParaRPr>
              </a:p>
            </p:txBody>
          </p:sp>
          <p:grpSp>
            <p:nvGrpSpPr>
              <p:cNvPr id="282" name="Group 281"/>
              <p:cNvGrpSpPr/>
              <p:nvPr/>
            </p:nvGrpSpPr>
            <p:grpSpPr>
              <a:xfrm>
                <a:off x="8028210" y="3769396"/>
                <a:ext cx="336135" cy="352385"/>
                <a:chOff x="7463658" y="4062450"/>
                <a:chExt cx="370689" cy="392494"/>
              </a:xfrm>
            </p:grpSpPr>
            <p:sp>
              <p:nvSpPr>
                <p:cNvPr id="283" name="Oval 340"/>
                <p:cNvSpPr>
                  <a:spLocks noChangeArrowheads="1"/>
                </p:cNvSpPr>
                <p:nvPr/>
              </p:nvSpPr>
              <p:spPr bwMode="auto">
                <a:xfrm>
                  <a:off x="7607578" y="4186739"/>
                  <a:ext cx="82860" cy="8068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lumMod val="65000"/>
                      </a:srgbClr>
                    </a:solidFill>
                    <a:effectLst/>
                    <a:uLnTx/>
                    <a:uFillTx/>
                  </a:endParaRPr>
                </a:p>
              </p:txBody>
            </p:sp>
            <p:sp>
              <p:nvSpPr>
                <p:cNvPr id="284" name="Oval 341"/>
                <p:cNvSpPr>
                  <a:spLocks noChangeArrowheads="1"/>
                </p:cNvSpPr>
                <p:nvPr/>
              </p:nvSpPr>
              <p:spPr bwMode="auto">
                <a:xfrm>
                  <a:off x="7701341" y="4335015"/>
                  <a:ext cx="23986" cy="26166"/>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lumMod val="65000"/>
                      </a:srgbClr>
                    </a:solidFill>
                    <a:effectLst/>
                    <a:uLnTx/>
                    <a:uFillTx/>
                  </a:endParaRPr>
                </a:p>
              </p:txBody>
            </p:sp>
            <p:sp>
              <p:nvSpPr>
                <p:cNvPr id="285" name="Line 342"/>
                <p:cNvSpPr>
                  <a:spLocks noChangeShapeType="1"/>
                </p:cNvSpPr>
                <p:nvPr/>
              </p:nvSpPr>
              <p:spPr bwMode="auto">
                <a:xfrm>
                  <a:off x="7690437" y="4206363"/>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lumMod val="65000"/>
                      </a:srgbClr>
                    </a:solidFill>
                    <a:effectLst/>
                    <a:uLnTx/>
                    <a:uFillTx/>
                  </a:endParaRPr>
                </a:p>
              </p:txBody>
            </p:sp>
            <p:sp>
              <p:nvSpPr>
                <p:cNvPr id="286" name="Line 343"/>
                <p:cNvSpPr>
                  <a:spLocks noChangeShapeType="1"/>
                </p:cNvSpPr>
                <p:nvPr/>
              </p:nvSpPr>
              <p:spPr bwMode="auto">
                <a:xfrm>
                  <a:off x="7690437" y="4247794"/>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lumMod val="65000"/>
                      </a:srgbClr>
                    </a:solidFill>
                    <a:effectLst/>
                    <a:uLnTx/>
                    <a:uFillTx/>
                  </a:endParaRPr>
                </a:p>
              </p:txBody>
            </p:sp>
            <p:sp>
              <p:nvSpPr>
                <p:cNvPr id="287" name="Freeform 512"/>
                <p:cNvSpPr>
                  <a:spLocks/>
                </p:cNvSpPr>
                <p:nvPr/>
              </p:nvSpPr>
              <p:spPr bwMode="auto">
                <a:xfrm>
                  <a:off x="7463658" y="4062450"/>
                  <a:ext cx="370689" cy="392494"/>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lumMod val="65000"/>
                      </a:srgbClr>
                    </a:solidFill>
                    <a:effectLst/>
                    <a:uLnTx/>
                    <a:uFillTx/>
                  </a:endParaRPr>
                </a:p>
              </p:txBody>
            </p:sp>
            <p:sp>
              <p:nvSpPr>
                <p:cNvPr id="288" name="Freeform 513"/>
                <p:cNvSpPr>
                  <a:spLocks/>
                </p:cNvSpPr>
                <p:nvPr/>
              </p:nvSpPr>
              <p:spPr bwMode="auto">
                <a:xfrm>
                  <a:off x="7524706" y="4103878"/>
                  <a:ext cx="268205" cy="309634"/>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lumMod val="65000"/>
                      </a:srgbClr>
                    </a:solidFill>
                    <a:effectLst/>
                    <a:uLnTx/>
                    <a:uFillTx/>
                  </a:endParaRPr>
                </a:p>
              </p:txBody>
            </p:sp>
          </p:grpSp>
        </p:grpSp>
      </p:grpSp>
      <p:grpSp>
        <p:nvGrpSpPr>
          <p:cNvPr id="289" name="Group 288"/>
          <p:cNvGrpSpPr/>
          <p:nvPr/>
        </p:nvGrpSpPr>
        <p:grpSpPr>
          <a:xfrm>
            <a:off x="3143284" y="2450700"/>
            <a:ext cx="1998809" cy="3835405"/>
            <a:chOff x="3079181" y="2402866"/>
            <a:chExt cx="1959795" cy="3760542"/>
          </a:xfrm>
        </p:grpSpPr>
        <p:sp>
          <p:nvSpPr>
            <p:cNvPr id="290" name="Rectangle 289"/>
            <p:cNvSpPr/>
            <p:nvPr/>
          </p:nvSpPr>
          <p:spPr bwMode="auto">
            <a:xfrm>
              <a:off x="3079181" y="2402866"/>
              <a:ext cx="1959795" cy="3760542"/>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a:ea typeface="Segoe UI" pitchFamily="34" charset="0"/>
                <a:cs typeface="Segoe UI" pitchFamily="34" charset="0"/>
              </a:endParaRPr>
            </a:p>
          </p:txBody>
        </p:sp>
        <p:sp>
          <p:nvSpPr>
            <p:cNvPr id="291" name="TextBox 290"/>
            <p:cNvSpPr txBox="1"/>
            <p:nvPr/>
          </p:nvSpPr>
          <p:spPr>
            <a:xfrm>
              <a:off x="3237715" y="2691403"/>
              <a:ext cx="1642726"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srgbClr val="FFFFFF">
                      <a:lumMod val="65000"/>
                    </a:srgbClr>
                  </a:solidFill>
                  <a:effectLst/>
                  <a:uLnTx/>
                  <a:uFillTx/>
                  <a:latin typeface="Segoe UI Semibold" panose="020B0702040204020203" pitchFamily="34" charset="0"/>
                  <a:ea typeface="Segoe UI" pitchFamily="34" charset="0"/>
                  <a:cs typeface="Segoe UI Semibold" panose="020B0702040204020203" pitchFamily="34" charset="0"/>
                </a:rPr>
                <a:t>Threat resistance</a:t>
              </a:r>
            </a:p>
          </p:txBody>
        </p:sp>
        <p:sp>
          <p:nvSpPr>
            <p:cNvPr id="292" name="Rectangle 291"/>
            <p:cNvSpPr/>
            <p:nvPr/>
          </p:nvSpPr>
          <p:spPr>
            <a:xfrm>
              <a:off x="3189469" y="4561131"/>
              <a:ext cx="1739219"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SmartScreen</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Windows Firewall</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Microsoft Edge</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Device Guard</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Windows Defender</a:t>
              </a:r>
            </a:p>
          </p:txBody>
        </p:sp>
        <p:grpSp>
          <p:nvGrpSpPr>
            <p:cNvPr id="293" name="Group 292"/>
            <p:cNvGrpSpPr/>
            <p:nvPr/>
          </p:nvGrpSpPr>
          <p:grpSpPr>
            <a:xfrm>
              <a:off x="3708443" y="3594953"/>
              <a:ext cx="701271" cy="701271"/>
              <a:chOff x="3708443" y="3594953"/>
              <a:chExt cx="701271" cy="701271"/>
            </a:xfrm>
          </p:grpSpPr>
          <p:sp>
            <p:nvSpPr>
              <p:cNvPr id="294" name="Oval 293"/>
              <p:cNvSpPr/>
              <p:nvPr/>
            </p:nvSpPr>
            <p:spPr bwMode="auto">
              <a:xfrm>
                <a:off x="3708443" y="3594953"/>
                <a:ext cx="701271" cy="701271"/>
              </a:xfrm>
              <a:prstGeom prst="ellipse">
                <a:avLst/>
              </a:prstGeom>
              <a:solidFill>
                <a:srgbClr val="0078D7">
                  <a:alpha val="47843"/>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a:ea typeface="Segoe UI" pitchFamily="34" charset="0"/>
                  <a:cs typeface="Segoe UI" pitchFamily="34" charset="0"/>
                </a:endParaRPr>
              </a:p>
            </p:txBody>
          </p:sp>
          <p:grpSp>
            <p:nvGrpSpPr>
              <p:cNvPr id="295" name="Group 294"/>
              <p:cNvGrpSpPr/>
              <p:nvPr/>
            </p:nvGrpSpPr>
            <p:grpSpPr>
              <a:xfrm>
                <a:off x="3901292" y="3777530"/>
                <a:ext cx="315573" cy="371629"/>
                <a:chOff x="1778470" y="6292845"/>
                <a:chExt cx="241300" cy="284163"/>
              </a:xfrm>
            </p:grpSpPr>
            <p:sp>
              <p:nvSpPr>
                <p:cNvPr id="296"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lumMod val="65000"/>
                      </a:srgbClr>
                    </a:solidFill>
                    <a:effectLst/>
                    <a:uLnTx/>
                    <a:uFillTx/>
                  </a:endParaRPr>
                </a:p>
              </p:txBody>
            </p:sp>
            <p:sp>
              <p:nvSpPr>
                <p:cNvPr id="297"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lumMod val="65000"/>
                      </a:srgbClr>
                    </a:solidFill>
                    <a:effectLst/>
                    <a:uLnTx/>
                    <a:uFillTx/>
                  </a:endParaRPr>
                </a:p>
              </p:txBody>
            </p:sp>
            <p:sp>
              <p:nvSpPr>
                <p:cNvPr id="298"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lumMod val="65000"/>
                      </a:srgbClr>
                    </a:solidFill>
                    <a:effectLst/>
                    <a:uLnTx/>
                    <a:uFillTx/>
                  </a:endParaRPr>
                </a:p>
              </p:txBody>
            </p:sp>
          </p:grpSp>
        </p:grpSp>
      </p:grpSp>
      <p:grpSp>
        <p:nvGrpSpPr>
          <p:cNvPr id="299" name="Group 298"/>
          <p:cNvGrpSpPr/>
          <p:nvPr/>
        </p:nvGrpSpPr>
        <p:grpSpPr>
          <a:xfrm>
            <a:off x="5254986" y="2450700"/>
            <a:ext cx="1998809" cy="3835405"/>
            <a:chOff x="5147780" y="2402866"/>
            <a:chExt cx="1959795" cy="3760542"/>
          </a:xfrm>
        </p:grpSpPr>
        <p:sp>
          <p:nvSpPr>
            <p:cNvPr id="300" name="Rectangle 299"/>
            <p:cNvSpPr/>
            <p:nvPr/>
          </p:nvSpPr>
          <p:spPr bwMode="auto">
            <a:xfrm>
              <a:off x="5147780" y="2402866"/>
              <a:ext cx="1959795" cy="3760542"/>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a:ea typeface="Segoe UI" pitchFamily="34" charset="0"/>
                <a:cs typeface="Segoe UI" pitchFamily="34" charset="0"/>
              </a:endParaRPr>
            </a:p>
          </p:txBody>
        </p:sp>
        <p:sp>
          <p:nvSpPr>
            <p:cNvPr id="301" name="Rectangle 300"/>
            <p:cNvSpPr/>
            <p:nvPr/>
          </p:nvSpPr>
          <p:spPr>
            <a:xfrm>
              <a:off x="5285691" y="4561131"/>
              <a:ext cx="1683972"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Windows Hello :)</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srgbClr val="FFFFFF">
                      <a:lumMod val="65000"/>
                    </a:srgbClr>
                  </a:solidFill>
                  <a:effectLst/>
                  <a:uLnTx/>
                  <a:uFillTx/>
                  <a:latin typeface="Calibri" panose="020F0502020204030204"/>
                </a:rPr>
                <a:t>Credential Guard</a:t>
              </a:r>
            </a:p>
          </p:txBody>
        </p:sp>
        <p:sp>
          <p:nvSpPr>
            <p:cNvPr id="302" name="TextBox 301"/>
            <p:cNvSpPr txBox="1"/>
            <p:nvPr/>
          </p:nvSpPr>
          <p:spPr>
            <a:xfrm>
              <a:off x="5306314" y="2691403"/>
              <a:ext cx="1642726"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srgbClr val="FFFFFF">
                      <a:lumMod val="65000"/>
                    </a:srgbClr>
                  </a:solidFill>
                  <a:effectLst/>
                  <a:uLnTx/>
                  <a:uFillTx/>
                  <a:latin typeface="Segoe UI Semibold" panose="020B0702040204020203" pitchFamily="34" charset="0"/>
                  <a:ea typeface="Segoe UI" pitchFamily="34" charset="0"/>
                  <a:cs typeface="Segoe UI Semibold" panose="020B0702040204020203" pitchFamily="34" charset="0"/>
                </a:rPr>
                <a:t>Identity protection</a:t>
              </a:r>
            </a:p>
          </p:txBody>
        </p:sp>
        <p:grpSp>
          <p:nvGrpSpPr>
            <p:cNvPr id="303" name="Group 302"/>
            <p:cNvGrpSpPr/>
            <p:nvPr/>
          </p:nvGrpSpPr>
          <p:grpSpPr>
            <a:xfrm>
              <a:off x="5777042" y="3594953"/>
              <a:ext cx="701271" cy="701271"/>
              <a:chOff x="5777042" y="3594953"/>
              <a:chExt cx="701271" cy="701271"/>
            </a:xfrm>
          </p:grpSpPr>
          <p:sp>
            <p:nvSpPr>
              <p:cNvPr id="304" name="Oval 303"/>
              <p:cNvSpPr/>
              <p:nvPr/>
            </p:nvSpPr>
            <p:spPr bwMode="auto">
              <a:xfrm>
                <a:off x="5777042" y="3594953"/>
                <a:ext cx="701271" cy="701271"/>
              </a:xfrm>
              <a:prstGeom prst="ellipse">
                <a:avLst/>
              </a:prstGeom>
              <a:solidFill>
                <a:srgbClr val="0078D7">
                  <a:alpha val="47843"/>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lumMod val="65000"/>
                    </a:srgbClr>
                  </a:solidFill>
                  <a:effectLst/>
                  <a:uLnTx/>
                  <a:uFillTx/>
                  <a:latin typeface="Segoe UI"/>
                  <a:ea typeface="Segoe UI" pitchFamily="34" charset="0"/>
                  <a:cs typeface="Segoe UI" pitchFamily="34" charset="0"/>
                </a:endParaRPr>
              </a:p>
            </p:txBody>
          </p:sp>
          <p:grpSp>
            <p:nvGrpSpPr>
              <p:cNvPr id="305" name="Group 304"/>
              <p:cNvGrpSpPr/>
              <p:nvPr/>
            </p:nvGrpSpPr>
            <p:grpSpPr>
              <a:xfrm>
                <a:off x="5911559" y="3785902"/>
                <a:ext cx="432238" cy="319374"/>
                <a:chOff x="698587" y="4421536"/>
                <a:chExt cx="1101644" cy="813989"/>
              </a:xfrm>
            </p:grpSpPr>
            <p:sp>
              <p:nvSpPr>
                <p:cNvPr id="306" name="Freeform 152"/>
                <p:cNvSpPr>
                  <a:spLocks/>
                </p:cNvSpPr>
                <p:nvPr/>
              </p:nvSpPr>
              <p:spPr bwMode="auto">
                <a:xfrm>
                  <a:off x="698587" y="4482761"/>
                  <a:ext cx="507979" cy="575298"/>
                </a:xfrm>
                <a:custGeom>
                  <a:avLst/>
                  <a:gdLst>
                    <a:gd name="T0" fmla="*/ 35 w 35"/>
                    <a:gd name="T1" fmla="*/ 29 h 40"/>
                    <a:gd name="T2" fmla="*/ 26 w 35"/>
                    <a:gd name="T3" fmla="*/ 26 h 40"/>
                    <a:gd name="T4" fmla="*/ 25 w 35"/>
                    <a:gd name="T5" fmla="*/ 21 h 40"/>
                    <a:gd name="T6" fmla="*/ 29 w 35"/>
                    <a:gd name="T7" fmla="*/ 10 h 40"/>
                    <a:gd name="T8" fmla="*/ 20 w 35"/>
                    <a:gd name="T9" fmla="*/ 0 h 40"/>
                    <a:gd name="T10" fmla="*/ 11 w 35"/>
                    <a:gd name="T11" fmla="*/ 10 h 40"/>
                    <a:gd name="T12" fmla="*/ 15 w 35"/>
                    <a:gd name="T13" fmla="*/ 21 h 40"/>
                    <a:gd name="T14" fmla="*/ 15 w 35"/>
                    <a:gd name="T15" fmla="*/ 21 h 40"/>
                    <a:gd name="T16" fmla="*/ 14 w 35"/>
                    <a:gd name="T17" fmla="*/ 26 h 40"/>
                    <a:gd name="T18" fmla="*/ 0 w 35"/>
                    <a:gd name="T19" fmla="*/ 35 h 40"/>
                    <a:gd name="T20" fmla="*/ 17 w 3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0">
                      <a:moveTo>
                        <a:pt x="35" y="29"/>
                      </a:moveTo>
                      <a:cubicBezTo>
                        <a:pt x="32" y="28"/>
                        <a:pt x="29" y="27"/>
                        <a:pt x="26" y="26"/>
                      </a:cubicBezTo>
                      <a:cubicBezTo>
                        <a:pt x="24" y="25"/>
                        <a:pt x="23" y="23"/>
                        <a:pt x="25" y="21"/>
                      </a:cubicBezTo>
                      <a:cubicBezTo>
                        <a:pt x="27" y="18"/>
                        <a:pt x="29" y="14"/>
                        <a:pt x="29" y="10"/>
                      </a:cubicBezTo>
                      <a:cubicBezTo>
                        <a:pt x="29" y="4"/>
                        <a:pt x="25" y="0"/>
                        <a:pt x="20" y="0"/>
                      </a:cubicBezTo>
                      <a:cubicBezTo>
                        <a:pt x="15" y="0"/>
                        <a:pt x="11" y="4"/>
                        <a:pt x="11" y="10"/>
                      </a:cubicBezTo>
                      <a:cubicBezTo>
                        <a:pt x="11" y="14"/>
                        <a:pt x="13" y="18"/>
                        <a:pt x="15" y="21"/>
                      </a:cubicBezTo>
                      <a:cubicBezTo>
                        <a:pt x="15" y="21"/>
                        <a:pt x="15" y="21"/>
                        <a:pt x="15" y="21"/>
                      </a:cubicBezTo>
                      <a:cubicBezTo>
                        <a:pt x="17" y="23"/>
                        <a:pt x="16" y="25"/>
                        <a:pt x="14" y="26"/>
                      </a:cubicBezTo>
                      <a:cubicBezTo>
                        <a:pt x="6" y="27"/>
                        <a:pt x="0" y="32"/>
                        <a:pt x="0" y="35"/>
                      </a:cubicBezTo>
                      <a:cubicBezTo>
                        <a:pt x="0" y="39"/>
                        <a:pt x="7" y="40"/>
                        <a:pt x="17" y="4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lumMod val="65000"/>
                      </a:srgbClr>
                    </a:solidFill>
                    <a:effectLst/>
                    <a:uLnTx/>
                    <a:uFillTx/>
                  </a:endParaRPr>
                </a:p>
              </p:txBody>
            </p:sp>
            <p:sp>
              <p:nvSpPr>
                <p:cNvPr id="307" name="Freeform 153"/>
                <p:cNvSpPr>
                  <a:spLocks/>
                </p:cNvSpPr>
                <p:nvPr/>
              </p:nvSpPr>
              <p:spPr bwMode="auto">
                <a:xfrm>
                  <a:off x="992364" y="4421536"/>
                  <a:ext cx="807867" cy="813989"/>
                </a:xfrm>
                <a:custGeom>
                  <a:avLst/>
                  <a:gdLst>
                    <a:gd name="T0" fmla="*/ 36 w 56"/>
                    <a:gd name="T1" fmla="*/ 36 h 56"/>
                    <a:gd name="T2" fmla="*/ 35 w 56"/>
                    <a:gd name="T3" fmla="*/ 29 h 56"/>
                    <a:gd name="T4" fmla="*/ 40 w 56"/>
                    <a:gd name="T5" fmla="*/ 14 h 56"/>
                    <a:gd name="T6" fmla="*/ 28 w 56"/>
                    <a:gd name="T7" fmla="*/ 0 h 56"/>
                    <a:gd name="T8" fmla="*/ 16 w 56"/>
                    <a:gd name="T9" fmla="*/ 14 h 56"/>
                    <a:gd name="T10" fmla="*/ 21 w 56"/>
                    <a:gd name="T11" fmla="*/ 29 h 56"/>
                    <a:gd name="T12" fmla="*/ 21 w 56"/>
                    <a:gd name="T13" fmla="*/ 29 h 56"/>
                    <a:gd name="T14" fmla="*/ 20 w 56"/>
                    <a:gd name="T15" fmla="*/ 36 h 56"/>
                    <a:gd name="T16" fmla="*/ 0 w 56"/>
                    <a:gd name="T17" fmla="*/ 49 h 56"/>
                    <a:gd name="T18" fmla="*/ 28 w 56"/>
                    <a:gd name="T19" fmla="*/ 56 h 56"/>
                    <a:gd name="T20" fmla="*/ 56 w 56"/>
                    <a:gd name="T21" fmla="*/ 49 h 56"/>
                    <a:gd name="T22" fmla="*/ 36 w 56"/>
                    <a:gd name="T2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36" y="36"/>
                      </a:moveTo>
                      <a:cubicBezTo>
                        <a:pt x="33" y="35"/>
                        <a:pt x="32" y="31"/>
                        <a:pt x="35" y="29"/>
                      </a:cubicBezTo>
                      <a:cubicBezTo>
                        <a:pt x="38" y="25"/>
                        <a:pt x="40" y="20"/>
                        <a:pt x="40" y="14"/>
                      </a:cubicBezTo>
                      <a:cubicBezTo>
                        <a:pt x="40" y="5"/>
                        <a:pt x="35" y="0"/>
                        <a:pt x="28" y="0"/>
                      </a:cubicBezTo>
                      <a:cubicBezTo>
                        <a:pt x="21" y="0"/>
                        <a:pt x="16" y="5"/>
                        <a:pt x="16" y="14"/>
                      </a:cubicBezTo>
                      <a:cubicBezTo>
                        <a:pt x="16" y="20"/>
                        <a:pt x="18" y="25"/>
                        <a:pt x="21" y="29"/>
                      </a:cubicBezTo>
                      <a:cubicBezTo>
                        <a:pt x="21" y="29"/>
                        <a:pt x="21" y="29"/>
                        <a:pt x="21" y="29"/>
                      </a:cubicBezTo>
                      <a:cubicBezTo>
                        <a:pt x="24" y="31"/>
                        <a:pt x="23" y="35"/>
                        <a:pt x="20" y="36"/>
                      </a:cubicBezTo>
                      <a:cubicBezTo>
                        <a:pt x="8" y="38"/>
                        <a:pt x="0" y="44"/>
                        <a:pt x="0" y="49"/>
                      </a:cubicBezTo>
                      <a:cubicBezTo>
                        <a:pt x="0" y="55"/>
                        <a:pt x="13" y="56"/>
                        <a:pt x="28" y="56"/>
                      </a:cubicBezTo>
                      <a:cubicBezTo>
                        <a:pt x="43" y="56"/>
                        <a:pt x="56" y="55"/>
                        <a:pt x="56" y="49"/>
                      </a:cubicBezTo>
                      <a:cubicBezTo>
                        <a:pt x="56" y="44"/>
                        <a:pt x="48" y="38"/>
                        <a:pt x="36" y="36"/>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lumMod val="65000"/>
                      </a:srgbClr>
                    </a:solidFill>
                    <a:effectLst/>
                    <a:uLnTx/>
                    <a:uFillTx/>
                  </a:endParaRPr>
                </a:p>
              </p:txBody>
            </p:sp>
          </p:grpSp>
        </p:grpSp>
      </p:grpSp>
      <p:grpSp>
        <p:nvGrpSpPr>
          <p:cNvPr id="308" name="Breach detect"/>
          <p:cNvGrpSpPr/>
          <p:nvPr/>
        </p:nvGrpSpPr>
        <p:grpSpPr>
          <a:xfrm>
            <a:off x="9478391" y="2450700"/>
            <a:ext cx="1998809" cy="3835405"/>
            <a:chOff x="9292518" y="2402866"/>
            <a:chExt cx="1959795" cy="3760542"/>
          </a:xfrm>
        </p:grpSpPr>
        <p:sp>
          <p:nvSpPr>
            <p:cNvPr id="309" name="Rectangle 308"/>
            <p:cNvSpPr/>
            <p:nvPr/>
          </p:nvSpPr>
          <p:spPr bwMode="auto">
            <a:xfrm>
              <a:off x="9292518" y="2402866"/>
              <a:ext cx="1959795" cy="3760542"/>
            </a:xfrm>
            <a:prstGeom prst="rect">
              <a:avLst/>
            </a:prstGeom>
            <a:solidFill>
              <a:srgbClr val="D7D7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310" name="Rectangle 309"/>
            <p:cNvSpPr/>
            <p:nvPr/>
          </p:nvSpPr>
          <p:spPr>
            <a:xfrm>
              <a:off x="9414785" y="4561131"/>
              <a:ext cx="1715260"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Conditional Access</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Windows Defender ATP</a:t>
              </a:r>
            </a:p>
          </p:txBody>
        </p:sp>
        <p:sp>
          <p:nvSpPr>
            <p:cNvPr id="311" name="TextBox 310"/>
            <p:cNvSpPr txBox="1"/>
            <p:nvPr/>
          </p:nvSpPr>
          <p:spPr>
            <a:xfrm>
              <a:off x="9308568" y="2691403"/>
              <a:ext cx="1927694" cy="594499"/>
            </a:xfrm>
            <a:prstGeom prst="rect">
              <a:avLst/>
            </a:prstGeom>
          </p:spPr>
          <p:txBody>
            <a:bodyPr vert="horz" wrap="square" lIns="93247" tIns="93247" rIns="93247" bIns="93247" rtlCol="0" anchor="ctr">
              <a:noAutofit/>
            </a:bodyPr>
            <a:lstStyle/>
            <a:p>
              <a:pPr marL="0" marR="0" lvl="0" indent="0" algn="ctr" defTabSz="913834"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Breach detection investigation &amp; response</a:t>
              </a:r>
            </a:p>
          </p:txBody>
        </p:sp>
        <p:grpSp>
          <p:nvGrpSpPr>
            <p:cNvPr id="312" name="Group 311"/>
            <p:cNvGrpSpPr/>
            <p:nvPr/>
          </p:nvGrpSpPr>
          <p:grpSpPr>
            <a:xfrm>
              <a:off x="9921780" y="3594953"/>
              <a:ext cx="701271" cy="701271"/>
              <a:chOff x="9921780" y="3594953"/>
              <a:chExt cx="701271" cy="701271"/>
            </a:xfrm>
          </p:grpSpPr>
          <p:sp>
            <p:nvSpPr>
              <p:cNvPr id="313" name="Oval 312"/>
              <p:cNvSpPr/>
              <p:nvPr/>
            </p:nvSpPr>
            <p:spPr bwMode="auto">
              <a:xfrm>
                <a:off x="9921780"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Freeform 177"/>
              <p:cNvSpPr>
                <a:spLocks/>
              </p:cNvSpPr>
              <p:nvPr/>
            </p:nvSpPr>
            <p:spPr bwMode="auto">
              <a:xfrm>
                <a:off x="10153060" y="3753005"/>
                <a:ext cx="238711" cy="385166"/>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315" name="Device"/>
          <p:cNvGrpSpPr/>
          <p:nvPr/>
        </p:nvGrpSpPr>
        <p:grpSpPr>
          <a:xfrm>
            <a:off x="1031582" y="2450700"/>
            <a:ext cx="1998809" cy="3835405"/>
            <a:chOff x="1010582" y="2402866"/>
            <a:chExt cx="1959795" cy="3760542"/>
          </a:xfrm>
        </p:grpSpPr>
        <p:sp>
          <p:nvSpPr>
            <p:cNvPr id="316" name="Rectangle 315"/>
            <p:cNvSpPr/>
            <p:nvPr/>
          </p:nvSpPr>
          <p:spPr bwMode="auto">
            <a:xfrm>
              <a:off x="1010582" y="2402866"/>
              <a:ext cx="1959795" cy="3760542"/>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317" name="TextBox 316"/>
            <p:cNvSpPr txBox="1"/>
            <p:nvPr/>
          </p:nvSpPr>
          <p:spPr>
            <a:xfrm>
              <a:off x="1154310" y="2691403"/>
              <a:ext cx="1672338"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Device protection</a:t>
              </a:r>
            </a:p>
          </p:txBody>
        </p:sp>
        <p:sp>
          <p:nvSpPr>
            <p:cNvPr id="318" name="Rectangle 317"/>
            <p:cNvSpPr/>
            <p:nvPr/>
          </p:nvSpPr>
          <p:spPr>
            <a:xfrm>
              <a:off x="1120870" y="4561131"/>
              <a:ext cx="1739218"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Device integrity</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Device control</a:t>
              </a:r>
            </a:p>
          </p:txBody>
        </p:sp>
        <p:grpSp>
          <p:nvGrpSpPr>
            <p:cNvPr id="319" name="Group 318"/>
            <p:cNvGrpSpPr/>
            <p:nvPr/>
          </p:nvGrpSpPr>
          <p:grpSpPr>
            <a:xfrm>
              <a:off x="1639844" y="3594953"/>
              <a:ext cx="701271" cy="701271"/>
              <a:chOff x="1639844" y="3594953"/>
              <a:chExt cx="701271" cy="701271"/>
            </a:xfrm>
          </p:grpSpPr>
          <p:sp>
            <p:nvSpPr>
              <p:cNvPr id="320" name="Oval 319"/>
              <p:cNvSpPr/>
              <p:nvPr/>
            </p:nvSpPr>
            <p:spPr bwMode="auto">
              <a:xfrm>
                <a:off x="1639844"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p:cNvGrpSpPr/>
              <p:nvPr/>
            </p:nvGrpSpPr>
            <p:grpSpPr>
              <a:xfrm>
                <a:off x="1868842" y="3733302"/>
                <a:ext cx="253738" cy="389062"/>
                <a:chOff x="7198185" y="1881461"/>
                <a:chExt cx="166688" cy="255587"/>
              </a:xfrm>
            </p:grpSpPr>
            <p:sp>
              <p:nvSpPr>
                <p:cNvPr id="322"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99" b="1" i="0" u="none" strike="noStrike" kern="0" cap="none" spc="0" normalizeH="0" baseline="0" noProof="0" dirty="0">
                    <a:ln>
                      <a:noFill/>
                    </a:ln>
                    <a:solidFill>
                      <a:srgbClr val="FFFFFF"/>
                    </a:solidFill>
                    <a:effectLst/>
                    <a:uLnTx/>
                    <a:uFillTx/>
                  </a:endParaRPr>
                </a:p>
              </p:txBody>
            </p:sp>
            <p:sp>
              <p:nvSpPr>
                <p:cNvPr id="323"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99" b="1" i="0" u="none" strike="noStrike" kern="0" cap="none" spc="0" normalizeH="0" baseline="0" noProof="0" dirty="0">
                    <a:ln>
                      <a:noFill/>
                    </a:ln>
                    <a:solidFill>
                      <a:srgbClr val="FFFFFF"/>
                    </a:solidFill>
                    <a:effectLst/>
                    <a:uLnTx/>
                    <a:uFillTx/>
                  </a:endParaRPr>
                </a:p>
              </p:txBody>
            </p:sp>
          </p:grpSp>
        </p:grpSp>
      </p:grpSp>
      <p:grpSp>
        <p:nvGrpSpPr>
          <p:cNvPr id="324" name="Info"/>
          <p:cNvGrpSpPr/>
          <p:nvPr/>
        </p:nvGrpSpPr>
        <p:grpSpPr>
          <a:xfrm>
            <a:off x="7366688" y="2450700"/>
            <a:ext cx="1998809" cy="3835405"/>
            <a:chOff x="7216380" y="2402866"/>
            <a:chExt cx="1959795" cy="3760542"/>
          </a:xfrm>
        </p:grpSpPr>
        <p:sp>
          <p:nvSpPr>
            <p:cNvPr id="325" name="Rectangle 324"/>
            <p:cNvSpPr/>
            <p:nvPr/>
          </p:nvSpPr>
          <p:spPr bwMode="auto">
            <a:xfrm>
              <a:off x="7216380" y="2402866"/>
              <a:ext cx="1959795" cy="3760542"/>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326" name="TextBox 325"/>
            <p:cNvSpPr txBox="1"/>
            <p:nvPr/>
          </p:nvSpPr>
          <p:spPr>
            <a:xfrm>
              <a:off x="7374914" y="2691403"/>
              <a:ext cx="1642726"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Information protection</a:t>
              </a:r>
            </a:p>
            <a:p>
              <a:pPr marL="0" marR="0" lvl="0" indent="0" algn="ctr" defTabSz="950844" eaLnBrk="1" fontAlgn="auto" latinLnBrk="0" hangingPunct="1">
                <a:lnSpc>
                  <a:spcPct val="90000"/>
                </a:lnSpc>
                <a:spcBef>
                  <a:spcPts val="0"/>
                </a:spcBef>
                <a:spcAft>
                  <a:spcPts val="612"/>
                </a:spcAft>
                <a:buClrTx/>
                <a:buSzTx/>
                <a:buFontTx/>
                <a:buNone/>
                <a:tabLst/>
                <a:defRPr/>
              </a:pPr>
              <a:endParaRPr kumimoji="0" lang="en-US" sz="1599"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27" name="Rectangle 326"/>
            <p:cNvSpPr/>
            <p:nvPr/>
          </p:nvSpPr>
          <p:spPr>
            <a:xfrm>
              <a:off x="7363926" y="4561131"/>
              <a:ext cx="1664703"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BitLocker and BitLocker to Go</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Windows Information Protection</a:t>
              </a:r>
            </a:p>
          </p:txBody>
        </p:sp>
        <p:grpSp>
          <p:nvGrpSpPr>
            <p:cNvPr id="328" name="Group 327"/>
            <p:cNvGrpSpPr/>
            <p:nvPr/>
          </p:nvGrpSpPr>
          <p:grpSpPr>
            <a:xfrm>
              <a:off x="7845642" y="3594953"/>
              <a:ext cx="701271" cy="701271"/>
              <a:chOff x="7845642" y="3594953"/>
              <a:chExt cx="701271" cy="701271"/>
            </a:xfrm>
          </p:grpSpPr>
          <p:sp>
            <p:nvSpPr>
              <p:cNvPr id="329" name="Oval 328"/>
              <p:cNvSpPr/>
              <p:nvPr/>
            </p:nvSpPr>
            <p:spPr bwMode="auto">
              <a:xfrm>
                <a:off x="7845642"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p:cNvGrpSpPr/>
              <p:nvPr/>
            </p:nvGrpSpPr>
            <p:grpSpPr>
              <a:xfrm>
                <a:off x="8028210" y="3769396"/>
                <a:ext cx="336135" cy="352385"/>
                <a:chOff x="7463658" y="4062450"/>
                <a:chExt cx="370689" cy="392494"/>
              </a:xfrm>
            </p:grpSpPr>
            <p:sp>
              <p:nvSpPr>
                <p:cNvPr id="331" name="Oval 340"/>
                <p:cNvSpPr>
                  <a:spLocks noChangeArrowheads="1"/>
                </p:cNvSpPr>
                <p:nvPr/>
              </p:nvSpPr>
              <p:spPr bwMode="auto">
                <a:xfrm>
                  <a:off x="7607578" y="4186739"/>
                  <a:ext cx="82860" cy="8068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332" name="Oval 341"/>
                <p:cNvSpPr>
                  <a:spLocks noChangeArrowheads="1"/>
                </p:cNvSpPr>
                <p:nvPr/>
              </p:nvSpPr>
              <p:spPr bwMode="auto">
                <a:xfrm>
                  <a:off x="7701341" y="4335015"/>
                  <a:ext cx="23986" cy="26166"/>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333" name="Line 342"/>
                <p:cNvSpPr>
                  <a:spLocks noChangeShapeType="1"/>
                </p:cNvSpPr>
                <p:nvPr/>
              </p:nvSpPr>
              <p:spPr bwMode="auto">
                <a:xfrm>
                  <a:off x="7690437" y="4206363"/>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334" name="Line 343"/>
                <p:cNvSpPr>
                  <a:spLocks noChangeShapeType="1"/>
                </p:cNvSpPr>
                <p:nvPr/>
              </p:nvSpPr>
              <p:spPr bwMode="auto">
                <a:xfrm>
                  <a:off x="7690437" y="4247794"/>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335" name="Freeform 512"/>
                <p:cNvSpPr>
                  <a:spLocks/>
                </p:cNvSpPr>
                <p:nvPr/>
              </p:nvSpPr>
              <p:spPr bwMode="auto">
                <a:xfrm>
                  <a:off x="7463658" y="4062450"/>
                  <a:ext cx="370689" cy="392494"/>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336" name="Freeform 513"/>
                <p:cNvSpPr>
                  <a:spLocks/>
                </p:cNvSpPr>
                <p:nvPr/>
              </p:nvSpPr>
              <p:spPr bwMode="auto">
                <a:xfrm>
                  <a:off x="7524706" y="4103878"/>
                  <a:ext cx="268205" cy="309634"/>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grpSp>
        </p:grpSp>
      </p:grpSp>
      <p:grpSp>
        <p:nvGrpSpPr>
          <p:cNvPr id="337" name="Threat"/>
          <p:cNvGrpSpPr/>
          <p:nvPr/>
        </p:nvGrpSpPr>
        <p:grpSpPr>
          <a:xfrm>
            <a:off x="3143284" y="2450700"/>
            <a:ext cx="1998809" cy="3835405"/>
            <a:chOff x="3079181" y="2402866"/>
            <a:chExt cx="1959795" cy="3760542"/>
          </a:xfrm>
        </p:grpSpPr>
        <p:sp>
          <p:nvSpPr>
            <p:cNvPr id="338" name="Rectangle 337"/>
            <p:cNvSpPr/>
            <p:nvPr/>
          </p:nvSpPr>
          <p:spPr bwMode="auto">
            <a:xfrm>
              <a:off x="3079181" y="2402866"/>
              <a:ext cx="1959795" cy="3760542"/>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339" name="TextBox 338"/>
            <p:cNvSpPr txBox="1"/>
            <p:nvPr/>
          </p:nvSpPr>
          <p:spPr>
            <a:xfrm>
              <a:off x="3237715" y="2691403"/>
              <a:ext cx="1642726"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Threat resistance</a:t>
              </a:r>
            </a:p>
          </p:txBody>
        </p:sp>
        <p:sp>
          <p:nvSpPr>
            <p:cNvPr id="340" name="Rectangle 339"/>
            <p:cNvSpPr/>
            <p:nvPr/>
          </p:nvSpPr>
          <p:spPr>
            <a:xfrm>
              <a:off x="3189469" y="4561131"/>
              <a:ext cx="1739219"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SmartScreen</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Windows Firewall</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Microsoft Edge</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Device Guard</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Windows Defender</a:t>
              </a:r>
            </a:p>
          </p:txBody>
        </p:sp>
        <p:grpSp>
          <p:nvGrpSpPr>
            <p:cNvPr id="341" name="Group 340"/>
            <p:cNvGrpSpPr/>
            <p:nvPr/>
          </p:nvGrpSpPr>
          <p:grpSpPr>
            <a:xfrm>
              <a:off x="3708443" y="3594953"/>
              <a:ext cx="701271" cy="701271"/>
              <a:chOff x="3708443" y="3594953"/>
              <a:chExt cx="701271" cy="701271"/>
            </a:xfrm>
          </p:grpSpPr>
          <p:sp>
            <p:nvSpPr>
              <p:cNvPr id="342" name="Oval 341"/>
              <p:cNvSpPr/>
              <p:nvPr/>
            </p:nvSpPr>
            <p:spPr bwMode="auto">
              <a:xfrm>
                <a:off x="3708443"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3" name="Group 342"/>
              <p:cNvGrpSpPr/>
              <p:nvPr/>
            </p:nvGrpSpPr>
            <p:grpSpPr>
              <a:xfrm>
                <a:off x="3901292" y="3777530"/>
                <a:ext cx="315573" cy="371629"/>
                <a:chOff x="1778470" y="6292845"/>
                <a:chExt cx="241300" cy="284163"/>
              </a:xfrm>
            </p:grpSpPr>
            <p:sp>
              <p:nvSpPr>
                <p:cNvPr id="344"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endParaRPr>
                </a:p>
              </p:txBody>
            </p:sp>
            <p:sp>
              <p:nvSpPr>
                <p:cNvPr id="345"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endParaRPr>
                </a:p>
              </p:txBody>
            </p:sp>
            <p:sp>
              <p:nvSpPr>
                <p:cNvPr id="346"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endParaRPr>
                </a:p>
              </p:txBody>
            </p:sp>
          </p:grpSp>
        </p:grpSp>
      </p:grpSp>
      <p:grpSp>
        <p:nvGrpSpPr>
          <p:cNvPr id="347" name="Identity"/>
          <p:cNvGrpSpPr/>
          <p:nvPr/>
        </p:nvGrpSpPr>
        <p:grpSpPr>
          <a:xfrm>
            <a:off x="5254986" y="2450700"/>
            <a:ext cx="1998809" cy="3835405"/>
            <a:chOff x="5147780" y="2402866"/>
            <a:chExt cx="1959795" cy="3760542"/>
          </a:xfrm>
        </p:grpSpPr>
        <p:sp>
          <p:nvSpPr>
            <p:cNvPr id="348" name="Rectangle 347"/>
            <p:cNvSpPr/>
            <p:nvPr/>
          </p:nvSpPr>
          <p:spPr bwMode="auto">
            <a:xfrm>
              <a:off x="5147780" y="2402866"/>
              <a:ext cx="1959795" cy="3760542"/>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349" name="Rectangle 348"/>
            <p:cNvSpPr/>
            <p:nvPr/>
          </p:nvSpPr>
          <p:spPr>
            <a:xfrm>
              <a:off x="5285691" y="4561131"/>
              <a:ext cx="1683972" cy="1254995"/>
            </a:xfrm>
            <a:prstGeom prst="rect">
              <a:avLst/>
            </a:prstGeom>
            <a:noFill/>
            <a:ln w="57150">
              <a:noFill/>
            </a:ln>
          </p:spPr>
          <p:txBody>
            <a:bodyPr vert="horz" wrap="square" lIns="89595" tIns="44798" rIns="89595" bIns="44798" numCol="1" anchor="t" anchorCtr="0" compatLnSpc="1">
              <a:prstTxWarp prst="textNoShape">
                <a:avLst/>
              </a:prstTxWarp>
            </a:bodyPr>
            <a:lstStyle/>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Windows Hello :)</a:t>
              </a:r>
            </a:p>
            <a:p>
              <a:pPr marL="0" marR="0" lvl="0" indent="0" algn="ctr" defTabSz="913834" eaLnBrk="1" fontAlgn="auto" latinLnBrk="0" hangingPunct="1">
                <a:lnSpc>
                  <a:spcPct val="100000"/>
                </a:lnSpc>
                <a:spcBef>
                  <a:spcPts val="0"/>
                </a:spcBef>
                <a:spcAft>
                  <a:spcPts val="700"/>
                </a:spcAft>
                <a:buClrTx/>
                <a:buSzTx/>
                <a:buFontTx/>
                <a:buNone/>
                <a:tabLst/>
                <a:defRPr/>
              </a:pPr>
              <a:r>
                <a:rPr kumimoji="0" lang="en-US" sz="1399" b="0" i="0" u="none" strike="noStrike" kern="0" cap="none" spc="0" normalizeH="0" baseline="0" noProof="0" dirty="0">
                  <a:ln>
                    <a:noFill/>
                  </a:ln>
                  <a:solidFill>
                    <a:prstClr val="black"/>
                  </a:solidFill>
                  <a:effectLst/>
                  <a:uLnTx/>
                  <a:uFillTx/>
                  <a:latin typeface="Calibri" panose="020F0502020204030204"/>
                </a:rPr>
                <a:t>Credential Guard</a:t>
              </a:r>
            </a:p>
          </p:txBody>
        </p:sp>
        <p:sp>
          <p:nvSpPr>
            <p:cNvPr id="350" name="TextBox 349"/>
            <p:cNvSpPr txBox="1"/>
            <p:nvPr/>
          </p:nvSpPr>
          <p:spPr>
            <a:xfrm>
              <a:off x="5306314" y="2691403"/>
              <a:ext cx="1642726" cy="376648"/>
            </a:xfrm>
            <a:prstGeom prst="rect">
              <a:avLst/>
            </a:prstGeom>
          </p:spPr>
          <p:txBody>
            <a:bodyPr vert="horz" wrap="square" lIns="93247" tIns="93247" rIns="93247" bIns="93247" rtlCol="0" anchor="t">
              <a:noAutofit/>
            </a:bodyPr>
            <a:lstStyle/>
            <a:p>
              <a:pPr marL="0" marR="0" lvl="0" indent="0" algn="ctr" defTabSz="950844" eaLnBrk="1" fontAlgn="auto" latinLnBrk="0" hangingPunct="1">
                <a:lnSpc>
                  <a:spcPct val="90000"/>
                </a:lnSpc>
                <a:spcBef>
                  <a:spcPts val="0"/>
                </a:spcBef>
                <a:spcAft>
                  <a:spcPts val="612"/>
                </a:spcAft>
                <a:buClrTx/>
                <a:buSzTx/>
                <a:buFontTx/>
                <a:buNone/>
                <a:tabLst/>
                <a:defRPr/>
              </a:pPr>
              <a:r>
                <a:rPr kumimoji="0" lang="en-US" sz="1599"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Identity protection</a:t>
              </a:r>
            </a:p>
          </p:txBody>
        </p:sp>
        <p:grpSp>
          <p:nvGrpSpPr>
            <p:cNvPr id="351" name="Group 350"/>
            <p:cNvGrpSpPr/>
            <p:nvPr/>
          </p:nvGrpSpPr>
          <p:grpSpPr>
            <a:xfrm>
              <a:off x="5777042" y="3594953"/>
              <a:ext cx="701271" cy="701271"/>
              <a:chOff x="5777042" y="3594953"/>
              <a:chExt cx="701271" cy="701271"/>
            </a:xfrm>
          </p:grpSpPr>
          <p:sp>
            <p:nvSpPr>
              <p:cNvPr id="352" name="Oval 351"/>
              <p:cNvSpPr/>
              <p:nvPr/>
            </p:nvSpPr>
            <p:spPr bwMode="auto">
              <a:xfrm>
                <a:off x="5777042" y="3594953"/>
                <a:ext cx="701271" cy="70127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3" name="Group 352"/>
              <p:cNvGrpSpPr/>
              <p:nvPr/>
            </p:nvGrpSpPr>
            <p:grpSpPr>
              <a:xfrm>
                <a:off x="5911559" y="3785902"/>
                <a:ext cx="432238" cy="319374"/>
                <a:chOff x="698587" y="4421536"/>
                <a:chExt cx="1101644" cy="813989"/>
              </a:xfrm>
            </p:grpSpPr>
            <p:sp>
              <p:nvSpPr>
                <p:cNvPr id="354" name="Freeform 152"/>
                <p:cNvSpPr>
                  <a:spLocks/>
                </p:cNvSpPr>
                <p:nvPr/>
              </p:nvSpPr>
              <p:spPr bwMode="auto">
                <a:xfrm>
                  <a:off x="698587" y="4482761"/>
                  <a:ext cx="507979" cy="575298"/>
                </a:xfrm>
                <a:custGeom>
                  <a:avLst/>
                  <a:gdLst>
                    <a:gd name="T0" fmla="*/ 35 w 35"/>
                    <a:gd name="T1" fmla="*/ 29 h 40"/>
                    <a:gd name="T2" fmla="*/ 26 w 35"/>
                    <a:gd name="T3" fmla="*/ 26 h 40"/>
                    <a:gd name="T4" fmla="*/ 25 w 35"/>
                    <a:gd name="T5" fmla="*/ 21 h 40"/>
                    <a:gd name="T6" fmla="*/ 29 w 35"/>
                    <a:gd name="T7" fmla="*/ 10 h 40"/>
                    <a:gd name="T8" fmla="*/ 20 w 35"/>
                    <a:gd name="T9" fmla="*/ 0 h 40"/>
                    <a:gd name="T10" fmla="*/ 11 w 35"/>
                    <a:gd name="T11" fmla="*/ 10 h 40"/>
                    <a:gd name="T12" fmla="*/ 15 w 35"/>
                    <a:gd name="T13" fmla="*/ 21 h 40"/>
                    <a:gd name="T14" fmla="*/ 15 w 35"/>
                    <a:gd name="T15" fmla="*/ 21 h 40"/>
                    <a:gd name="T16" fmla="*/ 14 w 35"/>
                    <a:gd name="T17" fmla="*/ 26 h 40"/>
                    <a:gd name="T18" fmla="*/ 0 w 35"/>
                    <a:gd name="T19" fmla="*/ 35 h 40"/>
                    <a:gd name="T20" fmla="*/ 17 w 3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0">
                      <a:moveTo>
                        <a:pt x="35" y="29"/>
                      </a:moveTo>
                      <a:cubicBezTo>
                        <a:pt x="32" y="28"/>
                        <a:pt x="29" y="27"/>
                        <a:pt x="26" y="26"/>
                      </a:cubicBezTo>
                      <a:cubicBezTo>
                        <a:pt x="24" y="25"/>
                        <a:pt x="23" y="23"/>
                        <a:pt x="25" y="21"/>
                      </a:cubicBezTo>
                      <a:cubicBezTo>
                        <a:pt x="27" y="18"/>
                        <a:pt x="29" y="14"/>
                        <a:pt x="29" y="10"/>
                      </a:cubicBezTo>
                      <a:cubicBezTo>
                        <a:pt x="29" y="4"/>
                        <a:pt x="25" y="0"/>
                        <a:pt x="20" y="0"/>
                      </a:cubicBezTo>
                      <a:cubicBezTo>
                        <a:pt x="15" y="0"/>
                        <a:pt x="11" y="4"/>
                        <a:pt x="11" y="10"/>
                      </a:cubicBezTo>
                      <a:cubicBezTo>
                        <a:pt x="11" y="14"/>
                        <a:pt x="13" y="18"/>
                        <a:pt x="15" y="21"/>
                      </a:cubicBezTo>
                      <a:cubicBezTo>
                        <a:pt x="15" y="21"/>
                        <a:pt x="15" y="21"/>
                        <a:pt x="15" y="21"/>
                      </a:cubicBezTo>
                      <a:cubicBezTo>
                        <a:pt x="17" y="23"/>
                        <a:pt x="16" y="25"/>
                        <a:pt x="14" y="26"/>
                      </a:cubicBezTo>
                      <a:cubicBezTo>
                        <a:pt x="6" y="27"/>
                        <a:pt x="0" y="32"/>
                        <a:pt x="0" y="35"/>
                      </a:cubicBezTo>
                      <a:cubicBezTo>
                        <a:pt x="0" y="39"/>
                        <a:pt x="7" y="40"/>
                        <a:pt x="17" y="4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endParaRPr>
                </a:p>
              </p:txBody>
            </p:sp>
            <p:sp>
              <p:nvSpPr>
                <p:cNvPr id="355" name="Freeform 153"/>
                <p:cNvSpPr>
                  <a:spLocks/>
                </p:cNvSpPr>
                <p:nvPr/>
              </p:nvSpPr>
              <p:spPr bwMode="auto">
                <a:xfrm>
                  <a:off x="992364" y="4421536"/>
                  <a:ext cx="807867" cy="813989"/>
                </a:xfrm>
                <a:custGeom>
                  <a:avLst/>
                  <a:gdLst>
                    <a:gd name="T0" fmla="*/ 36 w 56"/>
                    <a:gd name="T1" fmla="*/ 36 h 56"/>
                    <a:gd name="T2" fmla="*/ 35 w 56"/>
                    <a:gd name="T3" fmla="*/ 29 h 56"/>
                    <a:gd name="T4" fmla="*/ 40 w 56"/>
                    <a:gd name="T5" fmla="*/ 14 h 56"/>
                    <a:gd name="T6" fmla="*/ 28 w 56"/>
                    <a:gd name="T7" fmla="*/ 0 h 56"/>
                    <a:gd name="T8" fmla="*/ 16 w 56"/>
                    <a:gd name="T9" fmla="*/ 14 h 56"/>
                    <a:gd name="T10" fmla="*/ 21 w 56"/>
                    <a:gd name="T11" fmla="*/ 29 h 56"/>
                    <a:gd name="T12" fmla="*/ 21 w 56"/>
                    <a:gd name="T13" fmla="*/ 29 h 56"/>
                    <a:gd name="T14" fmla="*/ 20 w 56"/>
                    <a:gd name="T15" fmla="*/ 36 h 56"/>
                    <a:gd name="T16" fmla="*/ 0 w 56"/>
                    <a:gd name="T17" fmla="*/ 49 h 56"/>
                    <a:gd name="T18" fmla="*/ 28 w 56"/>
                    <a:gd name="T19" fmla="*/ 56 h 56"/>
                    <a:gd name="T20" fmla="*/ 56 w 56"/>
                    <a:gd name="T21" fmla="*/ 49 h 56"/>
                    <a:gd name="T22" fmla="*/ 36 w 56"/>
                    <a:gd name="T2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36" y="36"/>
                      </a:moveTo>
                      <a:cubicBezTo>
                        <a:pt x="33" y="35"/>
                        <a:pt x="32" y="31"/>
                        <a:pt x="35" y="29"/>
                      </a:cubicBezTo>
                      <a:cubicBezTo>
                        <a:pt x="38" y="25"/>
                        <a:pt x="40" y="20"/>
                        <a:pt x="40" y="14"/>
                      </a:cubicBezTo>
                      <a:cubicBezTo>
                        <a:pt x="40" y="5"/>
                        <a:pt x="35" y="0"/>
                        <a:pt x="28" y="0"/>
                      </a:cubicBezTo>
                      <a:cubicBezTo>
                        <a:pt x="21" y="0"/>
                        <a:pt x="16" y="5"/>
                        <a:pt x="16" y="14"/>
                      </a:cubicBezTo>
                      <a:cubicBezTo>
                        <a:pt x="16" y="20"/>
                        <a:pt x="18" y="25"/>
                        <a:pt x="21" y="29"/>
                      </a:cubicBezTo>
                      <a:cubicBezTo>
                        <a:pt x="21" y="29"/>
                        <a:pt x="21" y="29"/>
                        <a:pt x="21" y="29"/>
                      </a:cubicBezTo>
                      <a:cubicBezTo>
                        <a:pt x="24" y="31"/>
                        <a:pt x="23" y="35"/>
                        <a:pt x="20" y="36"/>
                      </a:cubicBezTo>
                      <a:cubicBezTo>
                        <a:pt x="8" y="38"/>
                        <a:pt x="0" y="44"/>
                        <a:pt x="0" y="49"/>
                      </a:cubicBezTo>
                      <a:cubicBezTo>
                        <a:pt x="0" y="55"/>
                        <a:pt x="13" y="56"/>
                        <a:pt x="28" y="56"/>
                      </a:cubicBezTo>
                      <a:cubicBezTo>
                        <a:pt x="43" y="56"/>
                        <a:pt x="56" y="55"/>
                        <a:pt x="56" y="49"/>
                      </a:cubicBezTo>
                      <a:cubicBezTo>
                        <a:pt x="56" y="44"/>
                        <a:pt x="48" y="38"/>
                        <a:pt x="36" y="36"/>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endParaRPr>
                </a:p>
              </p:txBody>
            </p:sp>
          </p:grpSp>
        </p:grpSp>
      </p:grpSp>
      <p:sp>
        <p:nvSpPr>
          <p:cNvPr id="356" name="Rectangle 355"/>
          <p:cNvSpPr/>
          <p:nvPr/>
        </p:nvSpPr>
        <p:spPr>
          <a:xfrm>
            <a:off x="1031582" y="2450700"/>
            <a:ext cx="1995771" cy="3833000"/>
          </a:xfrm>
          <a:prstGeom prst="rect">
            <a:avLst/>
          </a:prstGeom>
          <a:noFill/>
          <a:ln w="57150" cap="flat" cmpd="sng" algn="ctr">
            <a:solidFill>
              <a:srgbClr val="0078D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5532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750" fill="hold"/>
                                        <p:tgtEl>
                                          <p:spTgt spid="356"/>
                                        </p:tgtEl>
                                        <p:attrNameLst>
                                          <p:attrName>ppt_x</p:attrName>
                                        </p:attrNameLst>
                                      </p:cBhvr>
                                      <p:tavLst>
                                        <p:tav tm="0">
                                          <p:val>
                                            <p:strVal val="#ppt_x"/>
                                          </p:val>
                                        </p:tav>
                                        <p:tav tm="100000">
                                          <p:val>
                                            <p:strVal val="#ppt_x"/>
                                          </p:val>
                                        </p:tav>
                                      </p:tavLst>
                                    </p:anim>
                                    <p:anim calcmode="lin" valueType="num">
                                      <p:cBhvr additive="base">
                                        <p:cTn id="8" dur="750" fill="hold"/>
                                        <p:tgtEl>
                                          <p:spTgt spid="356"/>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0"/>
                                  </p:stCondLst>
                                  <p:childTnLst>
                                    <p:animEffect transition="out" filter="fade">
                                      <p:cBhvr>
                                        <p:cTn id="10" dur="750"/>
                                        <p:tgtEl>
                                          <p:spTgt spid="337"/>
                                        </p:tgtEl>
                                      </p:cBhvr>
                                    </p:animEffect>
                                    <p:set>
                                      <p:cBhvr>
                                        <p:cTn id="11" dur="1" fill="hold">
                                          <p:stCondLst>
                                            <p:cond delay="749"/>
                                          </p:stCondLst>
                                        </p:cTn>
                                        <p:tgtEl>
                                          <p:spTgt spid="33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750"/>
                                        <p:tgtEl>
                                          <p:spTgt spid="347"/>
                                        </p:tgtEl>
                                      </p:cBhvr>
                                    </p:animEffect>
                                    <p:set>
                                      <p:cBhvr>
                                        <p:cTn id="14" dur="1" fill="hold">
                                          <p:stCondLst>
                                            <p:cond delay="749"/>
                                          </p:stCondLst>
                                        </p:cTn>
                                        <p:tgtEl>
                                          <p:spTgt spid="347"/>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750"/>
                                        <p:tgtEl>
                                          <p:spTgt spid="324"/>
                                        </p:tgtEl>
                                      </p:cBhvr>
                                    </p:animEffect>
                                    <p:set>
                                      <p:cBhvr>
                                        <p:cTn id="17" dur="1" fill="hold">
                                          <p:stCondLst>
                                            <p:cond delay="749"/>
                                          </p:stCondLst>
                                        </p:cTn>
                                        <p:tgtEl>
                                          <p:spTgt spid="32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750"/>
                                        <p:tgtEl>
                                          <p:spTgt spid="308"/>
                                        </p:tgtEl>
                                      </p:cBhvr>
                                    </p:animEffect>
                                    <p:set>
                                      <p:cBhvr>
                                        <p:cTn id="20" dur="1" fill="hold">
                                          <p:stCondLst>
                                            <p:cond delay="749"/>
                                          </p:stCondLst>
                                        </p:cTn>
                                        <p:tgtEl>
                                          <p:spTgt spid="3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b="15705"/>
          <a:stretch/>
        </p:blipFill>
        <p:spPr>
          <a:xfrm>
            <a:off x="-1808" y="305"/>
            <a:ext cx="12437648" cy="6996177"/>
          </a:xfrm>
          <a:prstGeom prst="rect">
            <a:avLst/>
          </a:prstGeom>
        </p:spPr>
      </p:pic>
      <p:pic>
        <p:nvPicPr>
          <p:cNvPr id="127" name="Picture 126"/>
          <p:cNvPicPr>
            <a:picLocks noChangeAspect="1"/>
          </p:cNvPicPr>
          <p:nvPr/>
        </p:nvPicPr>
        <p:blipFill rotWithShape="1">
          <a:blip r:embed="rId5"/>
          <a:srcRect b="15705"/>
          <a:stretch/>
        </p:blipFill>
        <p:spPr>
          <a:xfrm>
            <a:off x="0" y="305"/>
            <a:ext cx="12437648" cy="6996177"/>
          </a:xfrm>
          <a:prstGeom prst="rect">
            <a:avLst/>
          </a:prstGeom>
        </p:spPr>
      </p:pic>
      <p:grpSp>
        <p:nvGrpSpPr>
          <p:cNvPr id="128" name="Group 127"/>
          <p:cNvGrpSpPr/>
          <p:nvPr/>
        </p:nvGrpSpPr>
        <p:grpSpPr>
          <a:xfrm>
            <a:off x="0" y="305"/>
            <a:ext cx="12436475" cy="1514975"/>
            <a:chOff x="0" y="305"/>
            <a:chExt cx="12436475" cy="1514975"/>
          </a:xfrm>
        </p:grpSpPr>
        <p:sp>
          <p:nvSpPr>
            <p:cNvPr id="129" name="Rectangle 128"/>
            <p:cNvSpPr/>
            <p:nvPr/>
          </p:nvSpPr>
          <p:spPr bwMode="auto">
            <a:xfrm>
              <a:off x="0" y="305"/>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p:nvSpPr>
          <p:spPr bwMode="auto">
            <a:xfrm>
              <a:off x="0" y="1469560"/>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1" name="Rectangle 130"/>
          <p:cNvSpPr/>
          <p:nvPr/>
        </p:nvSpPr>
        <p:spPr bwMode="auto">
          <a:xfrm>
            <a:off x="1384299" y="4876799"/>
            <a:ext cx="2989153" cy="582017"/>
          </a:xfrm>
          <a:prstGeom prst="rect">
            <a:avLst/>
          </a:prstGeom>
          <a:solidFill>
            <a:srgbClr val="0078D7">
              <a:alpha val="90000"/>
            </a:srgbClr>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91440" bIns="146304" numCol="1" spcCol="0" rtlCol="0" fromWordArt="0" anchor="t" anchorCtr="0" forceAA="0" compatLnSpc="1">
            <a:prstTxWarp prst="textNoShape">
              <a:avLst/>
            </a:prstTxWarp>
            <a:spAutoFit/>
          </a:bodyPr>
          <a:lstStyle/>
          <a:p>
            <a:pPr marL="0" marR="0" lvl="0" indent="0" defTabSz="951026"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Biometrics sensors</a:t>
            </a:r>
          </a:p>
        </p:txBody>
      </p:sp>
      <p:grpSp>
        <p:nvGrpSpPr>
          <p:cNvPr id="132" name="Group 131"/>
          <p:cNvGrpSpPr/>
          <p:nvPr/>
        </p:nvGrpSpPr>
        <p:grpSpPr>
          <a:xfrm>
            <a:off x="3884529" y="5077548"/>
            <a:ext cx="690880" cy="690880"/>
            <a:chOff x="3884529" y="5077548"/>
            <a:chExt cx="690880" cy="690880"/>
          </a:xfrm>
        </p:grpSpPr>
        <p:sp>
          <p:nvSpPr>
            <p:cNvPr id="133" name="Oval 132"/>
            <p:cNvSpPr/>
            <p:nvPr/>
          </p:nvSpPr>
          <p:spPr bwMode="auto">
            <a:xfrm>
              <a:off x="3884529" y="5077548"/>
              <a:ext cx="690880" cy="690880"/>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154"/>
            <p:cNvSpPr>
              <a:spLocks noEditPoints="1"/>
            </p:cNvSpPr>
            <p:nvPr/>
          </p:nvSpPr>
          <p:spPr bwMode="auto">
            <a:xfrm>
              <a:off x="4050356" y="5143499"/>
              <a:ext cx="350940" cy="572495"/>
            </a:xfrm>
            <a:custGeom>
              <a:avLst/>
              <a:gdLst>
                <a:gd name="T0" fmla="*/ 613 w 739"/>
                <a:gd name="T1" fmla="*/ 1015 h 1099"/>
                <a:gd name="T2" fmla="*/ 538 w 739"/>
                <a:gd name="T3" fmla="*/ 957 h 1099"/>
                <a:gd name="T4" fmla="*/ 348 w 739"/>
                <a:gd name="T5" fmla="*/ 423 h 1099"/>
                <a:gd name="T6" fmla="*/ 472 w 739"/>
                <a:gd name="T7" fmla="*/ 1094 h 1099"/>
                <a:gd name="T8" fmla="*/ 273 w 739"/>
                <a:gd name="T9" fmla="*/ 909 h 1099"/>
                <a:gd name="T10" fmla="*/ 516 w 739"/>
                <a:gd name="T11" fmla="*/ 737 h 1099"/>
                <a:gd name="T12" fmla="*/ 617 w 739"/>
                <a:gd name="T13" fmla="*/ 1009 h 1099"/>
                <a:gd name="T14" fmla="*/ 347 w 739"/>
                <a:gd name="T15" fmla="*/ 478 h 1099"/>
                <a:gd name="T16" fmla="*/ 508 w 739"/>
                <a:gd name="T17" fmla="*/ 1083 h 1099"/>
                <a:gd name="T18" fmla="*/ 379 w 739"/>
                <a:gd name="T19" fmla="*/ 898 h 1099"/>
                <a:gd name="T20" fmla="*/ 425 w 739"/>
                <a:gd name="T21" fmla="*/ 850 h 1099"/>
                <a:gd name="T22" fmla="*/ 581 w 739"/>
                <a:gd name="T23" fmla="*/ 1042 h 1099"/>
                <a:gd name="T24" fmla="*/ 261 w 739"/>
                <a:gd name="T25" fmla="*/ 1061 h 1099"/>
                <a:gd name="T26" fmla="*/ 350 w 739"/>
                <a:gd name="T27" fmla="*/ 236 h 1099"/>
                <a:gd name="T28" fmla="*/ 613 w 739"/>
                <a:gd name="T29" fmla="*/ 781 h 1099"/>
                <a:gd name="T30" fmla="*/ 689 w 739"/>
                <a:gd name="T31" fmla="*/ 918 h 1099"/>
                <a:gd name="T32" fmla="*/ 651 w 739"/>
                <a:gd name="T33" fmla="*/ 627 h 1099"/>
                <a:gd name="T34" fmla="*/ 68 w 739"/>
                <a:gd name="T35" fmla="*/ 754 h 1099"/>
                <a:gd name="T36" fmla="*/ 261 w 739"/>
                <a:gd name="T37" fmla="*/ 1061 h 1099"/>
                <a:gd name="T38" fmla="*/ 580 w 739"/>
                <a:gd name="T39" fmla="*/ 658 h 1099"/>
                <a:gd name="T40" fmla="*/ 170 w 739"/>
                <a:gd name="T41" fmla="*/ 862 h 1099"/>
                <a:gd name="T42" fmla="*/ 379 w 739"/>
                <a:gd name="T43" fmla="*/ 1098 h 1099"/>
                <a:gd name="T44" fmla="*/ 341 w 739"/>
                <a:gd name="T45" fmla="*/ 327 h 1099"/>
                <a:gd name="T46" fmla="*/ 576 w 739"/>
                <a:gd name="T47" fmla="*/ 910 h 1099"/>
                <a:gd name="T48" fmla="*/ 656 w 739"/>
                <a:gd name="T49" fmla="*/ 967 h 1099"/>
                <a:gd name="T50" fmla="*/ 3 w 739"/>
                <a:gd name="T51" fmla="*/ 592 h 1099"/>
                <a:gd name="T52" fmla="*/ 346 w 739"/>
                <a:gd name="T53" fmla="*/ 151 h 1099"/>
                <a:gd name="T54" fmla="*/ 678 w 739"/>
                <a:gd name="T55" fmla="*/ 804 h 1099"/>
                <a:gd name="T56" fmla="*/ 718 w 739"/>
                <a:gd name="T57" fmla="*/ 861 h 1099"/>
                <a:gd name="T58" fmla="*/ 726 w 739"/>
                <a:gd name="T59" fmla="*/ 589 h 1099"/>
                <a:gd name="T60" fmla="*/ 3 w 739"/>
                <a:gd name="T61" fmla="*/ 482 h 1099"/>
                <a:gd name="T62" fmla="*/ 3 w 739"/>
                <a:gd name="T63" fmla="*/ 592 h 1099"/>
                <a:gd name="T64" fmla="*/ 338 w 739"/>
                <a:gd name="T65" fmla="*/ 12 h 1099"/>
                <a:gd name="T66" fmla="*/ 339 w 739"/>
                <a:gd name="T67" fmla="*/ 61 h 1099"/>
                <a:gd name="T68" fmla="*/ 394 w 739"/>
                <a:gd name="T69" fmla="*/ 853 h 1099"/>
                <a:gd name="T70" fmla="*/ 359 w 739"/>
                <a:gd name="T71" fmla="*/ 562 h 1099"/>
                <a:gd name="T72" fmla="*/ 342 w 739"/>
                <a:gd name="T73" fmla="*/ 582 h 1099"/>
                <a:gd name="T74" fmla="*/ 394 w 739"/>
                <a:gd name="T75" fmla="*/ 853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9" h="1099">
                  <a:moveTo>
                    <a:pt x="617" y="1009"/>
                  </a:moveTo>
                  <a:cubicBezTo>
                    <a:pt x="613" y="1015"/>
                    <a:pt x="613" y="1015"/>
                    <a:pt x="613" y="1015"/>
                  </a:cubicBezTo>
                  <a:cubicBezTo>
                    <a:pt x="610" y="1018"/>
                    <a:pt x="605" y="1021"/>
                    <a:pt x="603" y="1024"/>
                  </a:cubicBezTo>
                  <a:cubicBezTo>
                    <a:pt x="597" y="1019"/>
                    <a:pt x="570" y="999"/>
                    <a:pt x="538" y="957"/>
                  </a:cubicBezTo>
                  <a:cubicBezTo>
                    <a:pt x="500" y="911"/>
                    <a:pt x="483" y="821"/>
                    <a:pt x="484" y="736"/>
                  </a:cubicBezTo>
                  <a:cubicBezTo>
                    <a:pt x="488" y="582"/>
                    <a:pt x="459" y="409"/>
                    <a:pt x="348" y="423"/>
                  </a:cubicBezTo>
                  <a:cubicBezTo>
                    <a:pt x="226" y="438"/>
                    <a:pt x="191" y="695"/>
                    <a:pt x="303" y="890"/>
                  </a:cubicBezTo>
                  <a:cubicBezTo>
                    <a:pt x="360" y="990"/>
                    <a:pt x="430" y="1059"/>
                    <a:pt x="472" y="1094"/>
                  </a:cubicBezTo>
                  <a:cubicBezTo>
                    <a:pt x="462" y="1095"/>
                    <a:pt x="452" y="1098"/>
                    <a:pt x="441" y="1099"/>
                  </a:cubicBezTo>
                  <a:cubicBezTo>
                    <a:pt x="397" y="1061"/>
                    <a:pt x="335" y="1011"/>
                    <a:pt x="273" y="909"/>
                  </a:cubicBezTo>
                  <a:cubicBezTo>
                    <a:pt x="130" y="675"/>
                    <a:pt x="202" y="390"/>
                    <a:pt x="345" y="379"/>
                  </a:cubicBezTo>
                  <a:cubicBezTo>
                    <a:pt x="495" y="368"/>
                    <a:pt x="525" y="549"/>
                    <a:pt x="516" y="737"/>
                  </a:cubicBezTo>
                  <a:cubicBezTo>
                    <a:pt x="512" y="825"/>
                    <a:pt x="526" y="900"/>
                    <a:pt x="558" y="945"/>
                  </a:cubicBezTo>
                  <a:cubicBezTo>
                    <a:pt x="590" y="989"/>
                    <a:pt x="620" y="1006"/>
                    <a:pt x="617" y="1009"/>
                  </a:cubicBezTo>
                  <a:close/>
                  <a:moveTo>
                    <a:pt x="456" y="843"/>
                  </a:moveTo>
                  <a:cubicBezTo>
                    <a:pt x="442" y="759"/>
                    <a:pt x="477" y="473"/>
                    <a:pt x="347" y="478"/>
                  </a:cubicBezTo>
                  <a:cubicBezTo>
                    <a:pt x="266" y="481"/>
                    <a:pt x="213" y="702"/>
                    <a:pt x="354" y="914"/>
                  </a:cubicBezTo>
                  <a:cubicBezTo>
                    <a:pt x="408" y="997"/>
                    <a:pt x="472" y="1053"/>
                    <a:pt x="508" y="1083"/>
                  </a:cubicBezTo>
                  <a:cubicBezTo>
                    <a:pt x="516" y="1080"/>
                    <a:pt x="523" y="1076"/>
                    <a:pt x="531" y="1073"/>
                  </a:cubicBezTo>
                  <a:cubicBezTo>
                    <a:pt x="500" y="1045"/>
                    <a:pt x="433" y="987"/>
                    <a:pt x="379" y="898"/>
                  </a:cubicBezTo>
                  <a:cubicBezTo>
                    <a:pt x="279" y="746"/>
                    <a:pt x="285" y="526"/>
                    <a:pt x="350" y="521"/>
                  </a:cubicBezTo>
                  <a:cubicBezTo>
                    <a:pt x="436" y="515"/>
                    <a:pt x="404" y="742"/>
                    <a:pt x="425" y="850"/>
                  </a:cubicBezTo>
                  <a:cubicBezTo>
                    <a:pt x="450" y="969"/>
                    <a:pt x="525" y="1032"/>
                    <a:pt x="561" y="1054"/>
                  </a:cubicBezTo>
                  <a:cubicBezTo>
                    <a:pt x="568" y="1051"/>
                    <a:pt x="573" y="1048"/>
                    <a:pt x="581" y="1042"/>
                  </a:cubicBezTo>
                  <a:cubicBezTo>
                    <a:pt x="556" y="1024"/>
                    <a:pt x="475" y="962"/>
                    <a:pt x="456" y="843"/>
                  </a:cubicBezTo>
                  <a:close/>
                  <a:moveTo>
                    <a:pt x="261" y="1061"/>
                  </a:moveTo>
                  <a:cubicBezTo>
                    <a:pt x="204" y="1002"/>
                    <a:pt x="120" y="887"/>
                    <a:pt x="96" y="747"/>
                  </a:cubicBezTo>
                  <a:cubicBezTo>
                    <a:pt x="60" y="483"/>
                    <a:pt x="150" y="251"/>
                    <a:pt x="350" y="236"/>
                  </a:cubicBezTo>
                  <a:cubicBezTo>
                    <a:pt x="531" y="222"/>
                    <a:pt x="620" y="421"/>
                    <a:pt x="619" y="624"/>
                  </a:cubicBezTo>
                  <a:cubicBezTo>
                    <a:pt x="621" y="679"/>
                    <a:pt x="609" y="729"/>
                    <a:pt x="613" y="781"/>
                  </a:cubicBezTo>
                  <a:cubicBezTo>
                    <a:pt x="617" y="869"/>
                    <a:pt x="643" y="905"/>
                    <a:pt x="677" y="938"/>
                  </a:cubicBezTo>
                  <a:cubicBezTo>
                    <a:pt x="682" y="932"/>
                    <a:pt x="684" y="927"/>
                    <a:pt x="689" y="918"/>
                  </a:cubicBezTo>
                  <a:cubicBezTo>
                    <a:pt x="669" y="892"/>
                    <a:pt x="642" y="848"/>
                    <a:pt x="639" y="782"/>
                  </a:cubicBezTo>
                  <a:cubicBezTo>
                    <a:pt x="639" y="738"/>
                    <a:pt x="645" y="686"/>
                    <a:pt x="651" y="627"/>
                  </a:cubicBezTo>
                  <a:cubicBezTo>
                    <a:pt x="664" y="451"/>
                    <a:pt x="580" y="175"/>
                    <a:pt x="346" y="190"/>
                  </a:cubicBezTo>
                  <a:cubicBezTo>
                    <a:pt x="174" y="200"/>
                    <a:pt x="6" y="391"/>
                    <a:pt x="68" y="754"/>
                  </a:cubicBezTo>
                  <a:cubicBezTo>
                    <a:pt x="86" y="852"/>
                    <a:pt x="131" y="933"/>
                    <a:pt x="175" y="996"/>
                  </a:cubicBezTo>
                  <a:cubicBezTo>
                    <a:pt x="203" y="1024"/>
                    <a:pt x="231" y="1044"/>
                    <a:pt x="261" y="1061"/>
                  </a:cubicBezTo>
                  <a:close/>
                  <a:moveTo>
                    <a:pt x="599" y="900"/>
                  </a:moveTo>
                  <a:cubicBezTo>
                    <a:pt x="573" y="842"/>
                    <a:pt x="569" y="754"/>
                    <a:pt x="580" y="658"/>
                  </a:cubicBezTo>
                  <a:cubicBezTo>
                    <a:pt x="591" y="495"/>
                    <a:pt x="543" y="268"/>
                    <a:pt x="337" y="284"/>
                  </a:cubicBezTo>
                  <a:cubicBezTo>
                    <a:pt x="171" y="296"/>
                    <a:pt x="44" y="578"/>
                    <a:pt x="170" y="862"/>
                  </a:cubicBezTo>
                  <a:cubicBezTo>
                    <a:pt x="220" y="970"/>
                    <a:pt x="289" y="1048"/>
                    <a:pt x="336" y="1091"/>
                  </a:cubicBezTo>
                  <a:cubicBezTo>
                    <a:pt x="350" y="1095"/>
                    <a:pt x="363" y="1097"/>
                    <a:pt x="379" y="1098"/>
                  </a:cubicBezTo>
                  <a:cubicBezTo>
                    <a:pt x="334" y="1061"/>
                    <a:pt x="252" y="973"/>
                    <a:pt x="197" y="846"/>
                  </a:cubicBezTo>
                  <a:cubicBezTo>
                    <a:pt x="101" y="614"/>
                    <a:pt x="190" y="341"/>
                    <a:pt x="341" y="327"/>
                  </a:cubicBezTo>
                  <a:cubicBezTo>
                    <a:pt x="476" y="314"/>
                    <a:pt x="557" y="456"/>
                    <a:pt x="551" y="652"/>
                  </a:cubicBezTo>
                  <a:cubicBezTo>
                    <a:pt x="540" y="748"/>
                    <a:pt x="545" y="847"/>
                    <a:pt x="576" y="910"/>
                  </a:cubicBezTo>
                  <a:cubicBezTo>
                    <a:pt x="598" y="955"/>
                    <a:pt x="628" y="975"/>
                    <a:pt x="642" y="985"/>
                  </a:cubicBezTo>
                  <a:cubicBezTo>
                    <a:pt x="646" y="979"/>
                    <a:pt x="651" y="973"/>
                    <a:pt x="656" y="967"/>
                  </a:cubicBezTo>
                  <a:cubicBezTo>
                    <a:pt x="645" y="960"/>
                    <a:pt x="618" y="943"/>
                    <a:pt x="599" y="900"/>
                  </a:cubicBezTo>
                  <a:close/>
                  <a:moveTo>
                    <a:pt x="3" y="592"/>
                  </a:moveTo>
                  <a:cubicBezTo>
                    <a:pt x="6" y="633"/>
                    <a:pt x="12" y="671"/>
                    <a:pt x="22" y="708"/>
                  </a:cubicBezTo>
                  <a:cubicBezTo>
                    <a:pt x="7" y="438"/>
                    <a:pt x="75" y="166"/>
                    <a:pt x="346" y="151"/>
                  </a:cubicBezTo>
                  <a:cubicBezTo>
                    <a:pt x="569" y="134"/>
                    <a:pt x="695" y="377"/>
                    <a:pt x="687" y="586"/>
                  </a:cubicBezTo>
                  <a:cubicBezTo>
                    <a:pt x="685" y="666"/>
                    <a:pt x="673" y="744"/>
                    <a:pt x="678" y="804"/>
                  </a:cubicBezTo>
                  <a:cubicBezTo>
                    <a:pt x="681" y="850"/>
                    <a:pt x="699" y="879"/>
                    <a:pt x="705" y="890"/>
                  </a:cubicBezTo>
                  <a:cubicBezTo>
                    <a:pt x="710" y="881"/>
                    <a:pt x="714" y="870"/>
                    <a:pt x="718" y="861"/>
                  </a:cubicBezTo>
                  <a:cubicBezTo>
                    <a:pt x="709" y="845"/>
                    <a:pt x="703" y="829"/>
                    <a:pt x="703" y="802"/>
                  </a:cubicBezTo>
                  <a:cubicBezTo>
                    <a:pt x="700" y="750"/>
                    <a:pt x="720" y="674"/>
                    <a:pt x="726" y="589"/>
                  </a:cubicBezTo>
                  <a:cubicBezTo>
                    <a:pt x="739" y="377"/>
                    <a:pt x="609" y="76"/>
                    <a:pt x="342" y="97"/>
                  </a:cubicBezTo>
                  <a:cubicBezTo>
                    <a:pt x="129" y="116"/>
                    <a:pt x="27" y="288"/>
                    <a:pt x="3" y="482"/>
                  </a:cubicBezTo>
                  <a:cubicBezTo>
                    <a:pt x="0" y="518"/>
                    <a:pt x="0" y="554"/>
                    <a:pt x="3" y="589"/>
                  </a:cubicBezTo>
                  <a:cubicBezTo>
                    <a:pt x="3" y="592"/>
                    <a:pt x="3" y="592"/>
                    <a:pt x="3" y="592"/>
                  </a:cubicBezTo>
                  <a:close/>
                  <a:moveTo>
                    <a:pt x="657" y="193"/>
                  </a:moveTo>
                  <a:cubicBezTo>
                    <a:pt x="604" y="112"/>
                    <a:pt x="496" y="0"/>
                    <a:pt x="338" y="12"/>
                  </a:cubicBezTo>
                  <a:cubicBezTo>
                    <a:pt x="242" y="19"/>
                    <a:pt x="173" y="74"/>
                    <a:pt x="120" y="138"/>
                  </a:cubicBezTo>
                  <a:cubicBezTo>
                    <a:pt x="125" y="135"/>
                    <a:pt x="201" y="72"/>
                    <a:pt x="339" y="61"/>
                  </a:cubicBezTo>
                  <a:cubicBezTo>
                    <a:pt x="536" y="46"/>
                    <a:pt x="657" y="193"/>
                    <a:pt x="657" y="193"/>
                  </a:cubicBezTo>
                  <a:close/>
                  <a:moveTo>
                    <a:pt x="394" y="853"/>
                  </a:moveTo>
                  <a:cubicBezTo>
                    <a:pt x="386" y="815"/>
                    <a:pt x="385" y="768"/>
                    <a:pt x="384" y="722"/>
                  </a:cubicBezTo>
                  <a:cubicBezTo>
                    <a:pt x="382" y="662"/>
                    <a:pt x="379" y="582"/>
                    <a:pt x="359" y="562"/>
                  </a:cubicBezTo>
                  <a:cubicBezTo>
                    <a:pt x="359" y="562"/>
                    <a:pt x="359" y="562"/>
                    <a:pt x="353" y="562"/>
                  </a:cubicBezTo>
                  <a:cubicBezTo>
                    <a:pt x="353" y="562"/>
                    <a:pt x="346" y="566"/>
                    <a:pt x="342" y="582"/>
                  </a:cubicBezTo>
                  <a:cubicBezTo>
                    <a:pt x="325" y="636"/>
                    <a:pt x="334" y="756"/>
                    <a:pt x="391" y="853"/>
                  </a:cubicBezTo>
                  <a:cubicBezTo>
                    <a:pt x="392" y="856"/>
                    <a:pt x="394" y="856"/>
                    <a:pt x="394" y="853"/>
                  </a:cubicBezTo>
                  <a:close/>
                </a:path>
              </a:pathLst>
            </a:custGeom>
            <a:solidFill>
              <a:srgbClr val="0078D7"/>
            </a:solidFill>
            <a:ln w="3175">
              <a:solidFill>
                <a:srgbClr val="FFFFFF"/>
              </a:solidFill>
            </a:ln>
          </p:spPr>
          <p:txBody>
            <a:bodyPr vert="horz" wrap="square" lIns="91431" tIns="45716" rIns="91431" bIns="45716"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135" name="Rectangle 134"/>
          <p:cNvSpPr/>
          <p:nvPr/>
        </p:nvSpPr>
        <p:spPr bwMode="auto">
          <a:xfrm>
            <a:off x="7944797" y="5458816"/>
            <a:ext cx="2240604" cy="572464"/>
          </a:xfrm>
          <a:prstGeom prst="rect">
            <a:avLst/>
          </a:prstGeom>
          <a:solidFill>
            <a:srgbClr val="0078D7">
              <a:alpha val="90000"/>
            </a:srgbClr>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365760" tIns="146304" rIns="182880" bIns="146304" numCol="1" spcCol="0" rtlCol="0" fromWordArt="0" anchor="t" anchorCtr="0" forceAA="0" compatLnSpc="1">
            <a:prstTxWarp prst="textNoShape">
              <a:avLst/>
            </a:prstTxWarp>
            <a:spAutoFit/>
          </a:bodyPr>
          <a:lstStyle/>
          <a:p>
            <a:pPr marL="0" marR="0" lvl="0" indent="0" defTabSz="951026"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Virtualization</a:t>
            </a: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nvGrpSpPr>
          <p:cNvPr id="136" name="Group 135"/>
          <p:cNvGrpSpPr/>
          <p:nvPr/>
        </p:nvGrpSpPr>
        <p:grpSpPr>
          <a:xfrm>
            <a:off x="7433530" y="5612937"/>
            <a:ext cx="690880" cy="690880"/>
            <a:chOff x="7433530" y="5612937"/>
            <a:chExt cx="690880" cy="690880"/>
          </a:xfrm>
        </p:grpSpPr>
        <p:sp>
          <p:nvSpPr>
            <p:cNvPr id="137" name="Oval 136"/>
            <p:cNvSpPr/>
            <p:nvPr/>
          </p:nvSpPr>
          <p:spPr bwMode="auto">
            <a:xfrm>
              <a:off x="7433530" y="5612937"/>
              <a:ext cx="690880" cy="690880"/>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 name="Group 137"/>
            <p:cNvGrpSpPr/>
            <p:nvPr/>
          </p:nvGrpSpPr>
          <p:grpSpPr>
            <a:xfrm>
              <a:off x="7575961" y="5728695"/>
              <a:ext cx="406017" cy="432905"/>
              <a:chOff x="4992688" y="5314951"/>
              <a:chExt cx="239713" cy="255588"/>
            </a:xfrm>
          </p:grpSpPr>
          <p:sp>
            <p:nvSpPr>
              <p:cNvPr id="139" name="Line 6"/>
              <p:cNvSpPr>
                <a:spLocks noChangeShapeType="1"/>
              </p:cNvSpPr>
              <p:nvPr/>
            </p:nvSpPr>
            <p:spPr bwMode="auto">
              <a:xfrm>
                <a:off x="5113338" y="5427663"/>
                <a:ext cx="0" cy="46038"/>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40" name="Freeform 7"/>
              <p:cNvSpPr>
                <a:spLocks/>
              </p:cNvSpPr>
              <p:nvPr/>
            </p:nvSpPr>
            <p:spPr bwMode="auto">
              <a:xfrm>
                <a:off x="5022851" y="5449888"/>
                <a:ext cx="179388" cy="23813"/>
              </a:xfrm>
              <a:custGeom>
                <a:avLst/>
                <a:gdLst>
                  <a:gd name="T0" fmla="*/ 0 w 113"/>
                  <a:gd name="T1" fmla="*/ 15 h 15"/>
                  <a:gd name="T2" fmla="*/ 0 w 113"/>
                  <a:gd name="T3" fmla="*/ 0 h 15"/>
                  <a:gd name="T4" fmla="*/ 113 w 113"/>
                  <a:gd name="T5" fmla="*/ 0 h 15"/>
                  <a:gd name="T6" fmla="*/ 113 w 113"/>
                  <a:gd name="T7" fmla="*/ 15 h 15"/>
                </a:gdLst>
                <a:ahLst/>
                <a:cxnLst>
                  <a:cxn ang="0">
                    <a:pos x="T0" y="T1"/>
                  </a:cxn>
                  <a:cxn ang="0">
                    <a:pos x="T2" y="T3"/>
                  </a:cxn>
                  <a:cxn ang="0">
                    <a:pos x="T4" y="T5"/>
                  </a:cxn>
                  <a:cxn ang="0">
                    <a:pos x="T6" y="T7"/>
                  </a:cxn>
                </a:cxnLst>
                <a:rect l="0" t="0" r="r" b="b"/>
                <a:pathLst>
                  <a:path w="113" h="15">
                    <a:moveTo>
                      <a:pt x="0" y="15"/>
                    </a:moveTo>
                    <a:lnTo>
                      <a:pt x="0" y="0"/>
                    </a:lnTo>
                    <a:lnTo>
                      <a:pt x="113" y="0"/>
                    </a:lnTo>
                    <a:lnTo>
                      <a:pt x="113" y="15"/>
                    </a:ln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41" name="Rectangle 155"/>
              <p:cNvSpPr>
                <a:spLocks noChangeArrowheads="1"/>
              </p:cNvSpPr>
              <p:nvPr/>
            </p:nvSpPr>
            <p:spPr bwMode="auto">
              <a:xfrm>
                <a:off x="5067301" y="5314951"/>
                <a:ext cx="90488" cy="10477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42" name="Rectangle 156"/>
              <p:cNvSpPr>
                <a:spLocks noChangeArrowheads="1"/>
              </p:cNvSpPr>
              <p:nvPr/>
            </p:nvSpPr>
            <p:spPr bwMode="auto">
              <a:xfrm>
                <a:off x="4992688" y="5480051"/>
                <a:ext cx="60325" cy="90488"/>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43" name="Rectangle 157"/>
              <p:cNvSpPr>
                <a:spLocks noChangeArrowheads="1"/>
              </p:cNvSpPr>
              <p:nvPr/>
            </p:nvSpPr>
            <p:spPr bwMode="auto">
              <a:xfrm>
                <a:off x="5173663" y="5480051"/>
                <a:ext cx="58738" cy="90488"/>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44" name="Rectangle 158"/>
              <p:cNvSpPr>
                <a:spLocks noChangeArrowheads="1"/>
              </p:cNvSpPr>
              <p:nvPr/>
            </p:nvSpPr>
            <p:spPr bwMode="auto">
              <a:xfrm>
                <a:off x="5083176" y="5480051"/>
                <a:ext cx="60325" cy="90488"/>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grpSp>
      <p:sp>
        <p:nvSpPr>
          <p:cNvPr id="145" name="Rectangle 144"/>
          <p:cNvSpPr/>
          <p:nvPr/>
        </p:nvSpPr>
        <p:spPr bwMode="auto">
          <a:xfrm>
            <a:off x="6900961" y="3121207"/>
            <a:ext cx="3640040" cy="572464"/>
          </a:xfrm>
          <a:prstGeom prst="rect">
            <a:avLst/>
          </a:prstGeom>
          <a:solidFill>
            <a:srgbClr val="0078D7">
              <a:alpha val="90000"/>
            </a:srgbClr>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365760" tIns="146304" rIns="182880" bIns="146304" numCol="1" spcCol="0" rtlCol="0" fromWordArt="0" anchor="ctr" anchorCtr="0" forceAA="0" compatLnSpc="1">
            <a:prstTxWarp prst="textNoShape">
              <a:avLst/>
            </a:prstTxWarp>
            <a:spAutoFit/>
          </a:bodyPr>
          <a:lstStyle/>
          <a:p>
            <a:pPr marL="0" marR="0" lvl="0" indent="0" defTabSz="951026"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Cryptographic processing</a:t>
            </a:r>
          </a:p>
        </p:txBody>
      </p:sp>
      <p:grpSp>
        <p:nvGrpSpPr>
          <p:cNvPr id="146" name="Group 145"/>
          <p:cNvGrpSpPr/>
          <p:nvPr/>
        </p:nvGrpSpPr>
        <p:grpSpPr>
          <a:xfrm>
            <a:off x="6438500" y="2857203"/>
            <a:ext cx="690880" cy="690880"/>
            <a:chOff x="6438500" y="2857203"/>
            <a:chExt cx="690880" cy="690880"/>
          </a:xfrm>
        </p:grpSpPr>
        <p:sp>
          <p:nvSpPr>
            <p:cNvPr id="147" name="Oval 146"/>
            <p:cNvSpPr/>
            <p:nvPr/>
          </p:nvSpPr>
          <p:spPr bwMode="auto">
            <a:xfrm>
              <a:off x="6438500" y="2857203"/>
              <a:ext cx="690880" cy="690880"/>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p:cNvGrpSpPr/>
            <p:nvPr/>
          </p:nvGrpSpPr>
          <p:grpSpPr>
            <a:xfrm>
              <a:off x="6609438" y="3031183"/>
              <a:ext cx="349004" cy="369534"/>
              <a:chOff x="2273301" y="2339976"/>
              <a:chExt cx="269875" cy="285750"/>
            </a:xfrm>
          </p:grpSpPr>
          <p:sp>
            <p:nvSpPr>
              <p:cNvPr id="149" name="Oval 340"/>
              <p:cNvSpPr>
                <a:spLocks noChangeArrowheads="1"/>
              </p:cNvSpPr>
              <p:nvPr/>
            </p:nvSpPr>
            <p:spPr bwMode="auto">
              <a:xfrm>
                <a:off x="2378076" y="2430464"/>
                <a:ext cx="60325" cy="58738"/>
              </a:xfrm>
              <a:prstGeom prst="ellips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50" name="Oval 341"/>
              <p:cNvSpPr>
                <a:spLocks noChangeArrowheads="1"/>
              </p:cNvSpPr>
              <p:nvPr/>
            </p:nvSpPr>
            <p:spPr bwMode="auto">
              <a:xfrm>
                <a:off x="2446339" y="2538414"/>
                <a:ext cx="17463" cy="19050"/>
              </a:xfrm>
              <a:prstGeom prst="ellips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51" name="Line 342"/>
              <p:cNvSpPr>
                <a:spLocks noChangeShapeType="1"/>
              </p:cNvSpPr>
              <p:nvPr/>
            </p:nvSpPr>
            <p:spPr bwMode="auto">
              <a:xfrm>
                <a:off x="2438401" y="2444751"/>
                <a:ext cx="74613"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52" name="Line 343"/>
              <p:cNvSpPr>
                <a:spLocks noChangeShapeType="1"/>
              </p:cNvSpPr>
              <p:nvPr/>
            </p:nvSpPr>
            <p:spPr bwMode="auto">
              <a:xfrm>
                <a:off x="2438401" y="2474914"/>
                <a:ext cx="74613"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53" name="Freeform 512"/>
              <p:cNvSpPr>
                <a:spLocks/>
              </p:cNvSpPr>
              <p:nvPr/>
            </p:nvSpPr>
            <p:spPr bwMode="auto">
              <a:xfrm>
                <a:off x="2273301" y="2339976"/>
                <a:ext cx="269875" cy="285750"/>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54" name="Freeform 513"/>
              <p:cNvSpPr>
                <a:spLocks/>
              </p:cNvSpPr>
              <p:nvPr/>
            </p:nvSpPr>
            <p:spPr bwMode="auto">
              <a:xfrm>
                <a:off x="2317751" y="2370138"/>
                <a:ext cx="195263" cy="225425"/>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grpSp>
      <p:sp>
        <p:nvSpPr>
          <p:cNvPr id="155" name="Rectangle 154"/>
          <p:cNvSpPr/>
          <p:nvPr/>
        </p:nvSpPr>
        <p:spPr bwMode="auto">
          <a:xfrm>
            <a:off x="1935480" y="2440138"/>
            <a:ext cx="2801398" cy="584930"/>
          </a:xfrm>
          <a:prstGeom prst="rect">
            <a:avLst/>
          </a:prstGeom>
          <a:solidFill>
            <a:srgbClr val="0078D7">
              <a:alpha val="90000"/>
            </a:srgbClr>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365760" bIns="146304" numCol="1" spcCol="0" rtlCol="0" fromWordArt="0" anchor="t" anchorCtr="0" forceAA="0" compatLnSpc="1">
            <a:prstTxWarp prst="textNoShape">
              <a:avLst/>
            </a:prstTxWarp>
            <a:spAutoFit/>
          </a:bodyPr>
          <a:lstStyle/>
          <a:p>
            <a:pPr marL="0" marR="0" lvl="0" indent="0" defTabSz="951026"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Device integrity</a:t>
            </a: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nvGrpSpPr>
          <p:cNvPr id="156" name="Group 155"/>
          <p:cNvGrpSpPr/>
          <p:nvPr/>
        </p:nvGrpSpPr>
        <p:grpSpPr>
          <a:xfrm>
            <a:off x="4289620" y="2560216"/>
            <a:ext cx="690880" cy="690880"/>
            <a:chOff x="4295464" y="2430613"/>
            <a:chExt cx="690880" cy="690880"/>
          </a:xfrm>
        </p:grpSpPr>
        <p:sp>
          <p:nvSpPr>
            <p:cNvPr id="157" name="Oval 156"/>
            <p:cNvSpPr/>
            <p:nvPr/>
          </p:nvSpPr>
          <p:spPr bwMode="auto">
            <a:xfrm>
              <a:off x="4295464" y="2430613"/>
              <a:ext cx="690880" cy="690880"/>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79"/>
            <p:cNvSpPr>
              <a:spLocks/>
            </p:cNvSpPr>
            <p:nvPr/>
          </p:nvSpPr>
          <p:spPr bwMode="auto">
            <a:xfrm>
              <a:off x="4458027" y="2588746"/>
              <a:ext cx="365754" cy="430724"/>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59" name="Freeform 80"/>
            <p:cNvSpPr>
              <a:spLocks/>
            </p:cNvSpPr>
            <p:nvPr/>
          </p:nvSpPr>
          <p:spPr bwMode="auto">
            <a:xfrm>
              <a:off x="4503745" y="2632059"/>
              <a:ext cx="233410" cy="223784"/>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60" name="Freeform 81"/>
            <p:cNvSpPr>
              <a:spLocks/>
            </p:cNvSpPr>
            <p:nvPr/>
          </p:nvSpPr>
          <p:spPr bwMode="auto">
            <a:xfrm>
              <a:off x="4561496" y="2677777"/>
              <a:ext cx="216565" cy="279128"/>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sp>
        <p:nvSpPr>
          <p:cNvPr id="161" name="Title 974"/>
          <p:cNvSpPr txBox="1">
            <a:spLocks/>
          </p:cNvSpPr>
          <p:nvPr/>
        </p:nvSpPr>
        <p:spPr>
          <a:xfrm>
            <a:off x="3594847" y="290319"/>
            <a:ext cx="5246780" cy="57659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DEVICE </a:t>
            </a:r>
            <a:r>
              <a:rPr sz="3000" cap="all" spc="300">
                <a:solidFill>
                  <a:srgbClr val="0078D7"/>
                </a:solidFill>
                <a:latin typeface="Segoe UI Light" panose="020B0502040204020203" pitchFamily="34" charset="0"/>
                <a:cs typeface="Arial" panose="020B0604020202020204" pitchFamily="34" charset="0"/>
              </a:rPr>
              <a:t>PROTECTION</a:t>
            </a:r>
            <a:endParaRPr sz="3000" cap="all" spc="300">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itle 1"/>
          <p:cNvSpPr txBox="1">
            <a:spLocks/>
          </p:cNvSpPr>
          <p:nvPr/>
        </p:nvSpPr>
        <p:spPr>
          <a:xfrm>
            <a:off x="3479714" y="949317"/>
            <a:ext cx="5477047" cy="249299"/>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algn="ctr" defTabSz="896266">
              <a:spcBef>
                <a:spcPts val="588"/>
              </a:spcBef>
            </a:pPr>
            <a:r>
              <a:rPr sz="1800" spc="0">
                <a:solidFill>
                  <a:srgbClr val="0078D7"/>
                </a:solidFill>
                <a:cs typeface="Segoe UI Light" panose="020B0502040204020203" pitchFamily="34" charset="0"/>
              </a:rPr>
              <a:t>SECURE ROOTS OF TRUST</a:t>
            </a:r>
          </a:p>
        </p:txBody>
      </p:sp>
    </p:spTree>
    <p:extLst>
      <p:ext uri="{BB962C8B-B14F-4D97-AF65-F5344CB8AC3E}">
        <p14:creationId xmlns:p14="http://schemas.microsoft.com/office/powerpoint/2010/main" val="53398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500"/>
                                        <p:tgtEl>
                                          <p:spTgt spid="156"/>
                                        </p:tgtEl>
                                      </p:cBhvr>
                                    </p:animEffect>
                                  </p:childTnLst>
                                </p:cTn>
                              </p:par>
                              <p:par>
                                <p:cTn id="8" presetID="10" presetClass="entr" presetSubtype="0" fill="hold" nodeType="withEffect">
                                  <p:stCondLst>
                                    <p:cond delay="30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par>
                                <p:cTn id="11" presetID="10" presetClass="entr" presetSubtype="0" fill="hold" nodeType="withEffect">
                                  <p:stCondLst>
                                    <p:cond delay="60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500"/>
                                        <p:tgtEl>
                                          <p:spTgt spid="132"/>
                                        </p:tgtEl>
                                      </p:cBhvr>
                                    </p:animEffect>
                                  </p:childTnLst>
                                </p:cTn>
                              </p:par>
                              <p:par>
                                <p:cTn id="14" presetID="10" presetClass="entr" presetSubtype="0" fill="hold" nodeType="withEffect">
                                  <p:stCondLst>
                                    <p:cond delay="900"/>
                                  </p:stCondLst>
                                  <p:childTnLst>
                                    <p:set>
                                      <p:cBhvr>
                                        <p:cTn id="15" dur="1" fill="hold">
                                          <p:stCondLst>
                                            <p:cond delay="0"/>
                                          </p:stCondLst>
                                        </p:cTn>
                                        <p:tgtEl>
                                          <p:spTgt spid="136"/>
                                        </p:tgtEl>
                                        <p:attrNameLst>
                                          <p:attrName>style.visibility</p:attrName>
                                        </p:attrNameLst>
                                      </p:cBhvr>
                                      <p:to>
                                        <p:strVal val="visible"/>
                                      </p:to>
                                    </p:set>
                                    <p:animEffect transition="in" filter="fade">
                                      <p:cBhvr>
                                        <p:cTn id="16" dur="500"/>
                                        <p:tgtEl>
                                          <p:spTgt spid="1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55"/>
                                        </p:tgtEl>
                                        <p:attrNameLst>
                                          <p:attrName>style.visibility</p:attrName>
                                        </p:attrNameLst>
                                      </p:cBhvr>
                                      <p:to>
                                        <p:strVal val="visible"/>
                                      </p:to>
                                    </p:set>
                                    <p:animEffect transition="in" filter="wipe(right)">
                                      <p:cBhvr>
                                        <p:cTn id="21" dur="500"/>
                                        <p:tgtEl>
                                          <p:spTgt spid="155"/>
                                        </p:tgtEl>
                                      </p:cBhvr>
                                    </p:animEffect>
                                  </p:childTnLst>
                                </p:cTn>
                              </p:par>
                              <p:par>
                                <p:cTn id="22" presetID="10" presetClass="exit" presetSubtype="0" fill="hold" nodeType="withEffect">
                                  <p:stCondLst>
                                    <p:cond delay="0"/>
                                  </p:stCondLst>
                                  <p:childTnLst>
                                    <p:animEffect transition="out" filter="fade">
                                      <p:cBhvr>
                                        <p:cTn id="23" dur="500"/>
                                        <p:tgtEl>
                                          <p:spTgt spid="127"/>
                                        </p:tgtEl>
                                      </p:cBhvr>
                                    </p:animEffect>
                                    <p:set>
                                      <p:cBhvr>
                                        <p:cTn id="24" dur="1" fill="hold">
                                          <p:stCondLst>
                                            <p:cond delay="499"/>
                                          </p:stCondLst>
                                        </p:cTn>
                                        <p:tgtEl>
                                          <p:spTgt spid="12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5"/>
                                        </p:tgtEl>
                                        <p:attrNameLst>
                                          <p:attrName>style.visibility</p:attrName>
                                        </p:attrNameLst>
                                      </p:cBhvr>
                                      <p:to>
                                        <p:strVal val="visible"/>
                                      </p:to>
                                    </p:set>
                                    <p:animEffect transition="in" filter="wipe(left)">
                                      <p:cBhvr>
                                        <p:cTn id="29" dur="500"/>
                                        <p:tgtEl>
                                          <p:spTgt spid="14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31"/>
                                        </p:tgtEl>
                                        <p:attrNameLst>
                                          <p:attrName>style.visibility</p:attrName>
                                        </p:attrNameLst>
                                      </p:cBhvr>
                                      <p:to>
                                        <p:strVal val="visible"/>
                                      </p:to>
                                    </p:set>
                                    <p:animEffect transition="in" filter="wipe(right)">
                                      <p:cBhvr>
                                        <p:cTn id="34" dur="500"/>
                                        <p:tgtEl>
                                          <p:spTgt spid="13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wipe(left)">
                                      <p:cBhvr>
                                        <p:cTn id="39"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5" grpId="0" animBg="1"/>
      <p:bldP spid="145" grpId="0" animBg="1"/>
      <p:bldP spid="1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94" y="1"/>
            <a:ext cx="12435545" cy="6994525"/>
          </a:xfrm>
          <a:prstGeom prst="rect">
            <a:avLst/>
          </a:prstGeom>
        </p:spPr>
      </p:pic>
      <p:grpSp>
        <p:nvGrpSpPr>
          <p:cNvPr id="2" name="Group 1"/>
          <p:cNvGrpSpPr/>
          <p:nvPr/>
        </p:nvGrpSpPr>
        <p:grpSpPr>
          <a:xfrm>
            <a:off x="1677" y="447"/>
            <a:ext cx="12431698" cy="6993633"/>
            <a:chOff x="1" y="0"/>
            <a:chExt cx="12190602" cy="6858001"/>
          </a:xfrm>
        </p:grpSpPr>
        <p:sp>
          <p:nvSpPr>
            <p:cNvPr id="55" name="Rectangle 54"/>
            <p:cNvSpPr/>
            <p:nvPr/>
          </p:nvSpPr>
          <p:spPr bwMode="auto">
            <a:xfrm>
              <a:off x="1" y="0"/>
              <a:ext cx="12190602" cy="6858001"/>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Title 974"/>
            <p:cNvSpPr txBox="1">
              <a:spLocks/>
            </p:cNvSpPr>
            <p:nvPr/>
          </p:nvSpPr>
          <p:spPr>
            <a:xfrm>
              <a:off x="621537" y="334233"/>
              <a:ext cx="10948927" cy="564114"/>
            </a:xfrm>
            <a:prstGeom prst="rect">
              <a:avLst/>
            </a:prstGeom>
          </p:spPr>
          <p:txBody>
            <a:bodyPr vert="horz" wrap="square" lIns="146243" tIns="91402" rIns="146243" bIns="91402"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600"/>
                </a:spcAft>
              </a:pPr>
              <a:r>
                <a:rPr lang="en-US" sz="2400" cap="all" spc="300" dirty="0">
                  <a:solidFill>
                    <a:srgbClr val="FFFFFF"/>
                  </a:solidFill>
                  <a:latin typeface="Segoe UI" panose="020B0502040204020203" pitchFamily="34" charset="0"/>
                  <a:ea typeface="Segoe UI Black" panose="020B0A02040204020203" pitchFamily="34" charset="0"/>
                  <a:cs typeface="Segoe UI" panose="020B0502040204020203" pitchFamily="34" charset="0"/>
                </a:rPr>
                <a:t>Single breach exposes all assets</a:t>
              </a:r>
            </a:p>
          </p:txBody>
        </p:sp>
        <p:sp>
          <p:nvSpPr>
            <p:cNvPr id="7" name="Freeform 5"/>
            <p:cNvSpPr>
              <a:spLocks/>
            </p:cNvSpPr>
            <p:nvPr/>
          </p:nvSpPr>
          <p:spPr bwMode="auto">
            <a:xfrm>
              <a:off x="2836507" y="761039"/>
              <a:ext cx="7044612" cy="5699329"/>
            </a:xfrm>
            <a:custGeom>
              <a:avLst/>
              <a:gdLst>
                <a:gd name="T0" fmla="*/ 2052 w 2218"/>
                <a:gd name="T1" fmla="*/ 626 h 1794"/>
                <a:gd name="T2" fmla="*/ 1741 w 2218"/>
                <a:gd name="T3" fmla="*/ 701 h 1794"/>
                <a:gd name="T4" fmla="*/ 1646 w 2218"/>
                <a:gd name="T5" fmla="*/ 786 h 1794"/>
                <a:gd name="T6" fmla="*/ 1494 w 2218"/>
                <a:gd name="T7" fmla="*/ 832 h 1794"/>
                <a:gd name="T8" fmla="*/ 1513 w 2218"/>
                <a:gd name="T9" fmla="*/ 892 h 1794"/>
                <a:gd name="T10" fmla="*/ 1568 w 2218"/>
                <a:gd name="T11" fmla="*/ 1314 h 1794"/>
                <a:gd name="T12" fmla="*/ 1916 w 2218"/>
                <a:gd name="T13" fmla="*/ 1174 h 1794"/>
                <a:gd name="T14" fmla="*/ 2026 w 2218"/>
                <a:gd name="T15" fmla="*/ 1381 h 1794"/>
                <a:gd name="T16" fmla="*/ 1949 w 2218"/>
                <a:gd name="T17" fmla="*/ 1412 h 1794"/>
                <a:gd name="T18" fmla="*/ 1911 w 2218"/>
                <a:gd name="T19" fmla="*/ 1418 h 1794"/>
                <a:gd name="T20" fmla="*/ 1870 w 2218"/>
                <a:gd name="T21" fmla="*/ 1431 h 1794"/>
                <a:gd name="T22" fmla="*/ 1703 w 2218"/>
                <a:gd name="T23" fmla="*/ 1549 h 1794"/>
                <a:gd name="T24" fmla="*/ 1647 w 2218"/>
                <a:gd name="T25" fmla="*/ 1593 h 1794"/>
                <a:gd name="T26" fmla="*/ 1454 w 2218"/>
                <a:gd name="T27" fmla="*/ 1678 h 1794"/>
                <a:gd name="T28" fmla="*/ 1306 w 2218"/>
                <a:gd name="T29" fmla="*/ 1724 h 1794"/>
                <a:gd name="T30" fmla="*/ 1163 w 2218"/>
                <a:gd name="T31" fmla="*/ 1709 h 1794"/>
                <a:gd name="T32" fmla="*/ 1104 w 2218"/>
                <a:gd name="T33" fmla="*/ 1684 h 1794"/>
                <a:gd name="T34" fmla="*/ 1062 w 2218"/>
                <a:gd name="T35" fmla="*/ 1769 h 1794"/>
                <a:gd name="T36" fmla="*/ 964 w 2218"/>
                <a:gd name="T37" fmla="*/ 1768 h 1794"/>
                <a:gd name="T38" fmla="*/ 882 w 2218"/>
                <a:gd name="T39" fmla="*/ 1726 h 1794"/>
                <a:gd name="T40" fmla="*/ 621 w 2218"/>
                <a:gd name="T41" fmla="*/ 1652 h 1794"/>
                <a:gd name="T42" fmla="*/ 518 w 2218"/>
                <a:gd name="T43" fmla="*/ 1605 h 1794"/>
                <a:gd name="T44" fmla="*/ 422 w 2218"/>
                <a:gd name="T45" fmla="*/ 1605 h 1794"/>
                <a:gd name="T46" fmla="*/ 211 w 2218"/>
                <a:gd name="T47" fmla="*/ 1369 h 1794"/>
                <a:gd name="T48" fmla="*/ 199 w 2218"/>
                <a:gd name="T49" fmla="*/ 1319 h 1794"/>
                <a:gd name="T50" fmla="*/ 216 w 2218"/>
                <a:gd name="T51" fmla="*/ 1295 h 1794"/>
                <a:gd name="T52" fmla="*/ 73 w 2218"/>
                <a:gd name="T53" fmla="*/ 983 h 1794"/>
                <a:gd name="T54" fmla="*/ 43 w 2218"/>
                <a:gd name="T55" fmla="*/ 956 h 1794"/>
                <a:gd name="T56" fmla="*/ 0 w 2218"/>
                <a:gd name="T57" fmla="*/ 955 h 1794"/>
                <a:gd name="T58" fmla="*/ 29 w 2218"/>
                <a:gd name="T59" fmla="*/ 927 h 1794"/>
                <a:gd name="T60" fmla="*/ 88 w 2218"/>
                <a:gd name="T61" fmla="*/ 776 h 1794"/>
                <a:gd name="T62" fmla="*/ 139 w 2218"/>
                <a:gd name="T63" fmla="*/ 736 h 1794"/>
                <a:gd name="T64" fmla="*/ 253 w 2218"/>
                <a:gd name="T65" fmla="*/ 633 h 1794"/>
                <a:gd name="T66" fmla="*/ 385 w 2218"/>
                <a:gd name="T67" fmla="*/ 425 h 1794"/>
                <a:gd name="T68" fmla="*/ 433 w 2218"/>
                <a:gd name="T69" fmla="*/ 384 h 1794"/>
                <a:gd name="T70" fmla="*/ 495 w 2218"/>
                <a:gd name="T71" fmla="*/ 257 h 1794"/>
                <a:gd name="T72" fmla="*/ 545 w 2218"/>
                <a:gd name="T73" fmla="*/ 218 h 1794"/>
                <a:gd name="T74" fmla="*/ 654 w 2218"/>
                <a:gd name="T75" fmla="*/ 25 h 1794"/>
                <a:gd name="T76" fmla="*/ 788 w 2218"/>
                <a:gd name="T77" fmla="*/ 164 h 1794"/>
                <a:gd name="T78" fmla="*/ 841 w 2218"/>
                <a:gd name="T79" fmla="*/ 160 h 1794"/>
                <a:gd name="T80" fmla="*/ 901 w 2218"/>
                <a:gd name="T81" fmla="*/ 238 h 1794"/>
                <a:gd name="T82" fmla="*/ 945 w 2218"/>
                <a:gd name="T83" fmla="*/ 234 h 1794"/>
                <a:gd name="T84" fmla="*/ 1028 w 2218"/>
                <a:gd name="T85" fmla="*/ 333 h 1794"/>
                <a:gd name="T86" fmla="*/ 1073 w 2218"/>
                <a:gd name="T87" fmla="*/ 342 h 1794"/>
                <a:gd name="T88" fmla="*/ 1164 w 2218"/>
                <a:gd name="T89" fmla="*/ 418 h 1794"/>
                <a:gd name="T90" fmla="*/ 1212 w 2218"/>
                <a:gd name="T91" fmla="*/ 406 h 1794"/>
                <a:gd name="T92" fmla="*/ 1348 w 2218"/>
                <a:gd name="T93" fmla="*/ 438 h 1794"/>
                <a:gd name="T94" fmla="*/ 1394 w 2218"/>
                <a:gd name="T95" fmla="*/ 461 h 1794"/>
                <a:gd name="T96" fmla="*/ 1989 w 2218"/>
                <a:gd name="T97" fmla="*/ 313 h 1794"/>
                <a:gd name="T98" fmla="*/ 1983 w 2218"/>
                <a:gd name="T99" fmla="*/ 482 h 1794"/>
                <a:gd name="T100" fmla="*/ 2218 w 2218"/>
                <a:gd name="T101" fmla="*/ 517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18" h="1794">
                  <a:moveTo>
                    <a:pt x="2073" y="673"/>
                  </a:moveTo>
                  <a:cubicBezTo>
                    <a:pt x="2052" y="626"/>
                    <a:pt x="2052" y="626"/>
                    <a:pt x="2052" y="626"/>
                  </a:cubicBezTo>
                  <a:cubicBezTo>
                    <a:pt x="2001" y="624"/>
                    <a:pt x="1778" y="660"/>
                    <a:pt x="1774" y="661"/>
                  </a:cubicBezTo>
                  <a:cubicBezTo>
                    <a:pt x="1770" y="662"/>
                    <a:pt x="1741" y="701"/>
                    <a:pt x="1741" y="701"/>
                  </a:cubicBezTo>
                  <a:cubicBezTo>
                    <a:pt x="1716" y="762"/>
                    <a:pt x="1672" y="738"/>
                    <a:pt x="1672" y="738"/>
                  </a:cubicBezTo>
                  <a:cubicBezTo>
                    <a:pt x="1646" y="786"/>
                    <a:pt x="1646" y="786"/>
                    <a:pt x="1646" y="786"/>
                  </a:cubicBezTo>
                  <a:cubicBezTo>
                    <a:pt x="1626" y="782"/>
                    <a:pt x="1616" y="741"/>
                    <a:pt x="1616" y="741"/>
                  </a:cubicBezTo>
                  <a:cubicBezTo>
                    <a:pt x="1502" y="738"/>
                    <a:pt x="1494" y="832"/>
                    <a:pt x="1494" y="832"/>
                  </a:cubicBezTo>
                  <a:cubicBezTo>
                    <a:pt x="1494" y="832"/>
                    <a:pt x="1521" y="836"/>
                    <a:pt x="1529" y="848"/>
                  </a:cubicBezTo>
                  <a:cubicBezTo>
                    <a:pt x="1537" y="860"/>
                    <a:pt x="1513" y="892"/>
                    <a:pt x="1513" y="892"/>
                  </a:cubicBezTo>
                  <a:cubicBezTo>
                    <a:pt x="1506" y="1324"/>
                    <a:pt x="1506" y="1324"/>
                    <a:pt x="1506" y="1324"/>
                  </a:cubicBezTo>
                  <a:cubicBezTo>
                    <a:pt x="1568" y="1314"/>
                    <a:pt x="1568" y="1314"/>
                    <a:pt x="1568" y="1314"/>
                  </a:cubicBezTo>
                  <a:cubicBezTo>
                    <a:pt x="1696" y="1292"/>
                    <a:pt x="1845" y="1346"/>
                    <a:pt x="1845" y="1346"/>
                  </a:cubicBezTo>
                  <a:cubicBezTo>
                    <a:pt x="1916" y="1174"/>
                    <a:pt x="1916" y="1174"/>
                    <a:pt x="1916" y="1174"/>
                  </a:cubicBezTo>
                  <a:cubicBezTo>
                    <a:pt x="1997" y="1204"/>
                    <a:pt x="1952" y="1293"/>
                    <a:pt x="1952" y="1293"/>
                  </a:cubicBezTo>
                  <a:cubicBezTo>
                    <a:pt x="1949" y="1330"/>
                    <a:pt x="2026" y="1381"/>
                    <a:pt x="2026" y="1381"/>
                  </a:cubicBezTo>
                  <a:cubicBezTo>
                    <a:pt x="2021" y="1389"/>
                    <a:pt x="1952" y="1378"/>
                    <a:pt x="1952" y="1378"/>
                  </a:cubicBezTo>
                  <a:cubicBezTo>
                    <a:pt x="1949" y="1412"/>
                    <a:pt x="1949" y="1412"/>
                    <a:pt x="1949" y="1412"/>
                  </a:cubicBezTo>
                  <a:cubicBezTo>
                    <a:pt x="1911" y="1409"/>
                    <a:pt x="1911" y="1409"/>
                    <a:pt x="1911" y="1409"/>
                  </a:cubicBezTo>
                  <a:cubicBezTo>
                    <a:pt x="1911" y="1418"/>
                    <a:pt x="1911" y="1418"/>
                    <a:pt x="1911" y="1418"/>
                  </a:cubicBezTo>
                  <a:cubicBezTo>
                    <a:pt x="1876" y="1439"/>
                    <a:pt x="1876" y="1439"/>
                    <a:pt x="1876" y="1439"/>
                  </a:cubicBezTo>
                  <a:cubicBezTo>
                    <a:pt x="1870" y="1431"/>
                    <a:pt x="1870" y="1431"/>
                    <a:pt x="1870" y="1431"/>
                  </a:cubicBezTo>
                  <a:cubicBezTo>
                    <a:pt x="1717" y="1546"/>
                    <a:pt x="1717" y="1546"/>
                    <a:pt x="1717" y="1546"/>
                  </a:cubicBezTo>
                  <a:cubicBezTo>
                    <a:pt x="1703" y="1549"/>
                    <a:pt x="1703" y="1549"/>
                    <a:pt x="1703" y="1549"/>
                  </a:cubicBezTo>
                  <a:cubicBezTo>
                    <a:pt x="1703" y="1557"/>
                    <a:pt x="1703" y="1557"/>
                    <a:pt x="1703" y="1557"/>
                  </a:cubicBezTo>
                  <a:cubicBezTo>
                    <a:pt x="1647" y="1593"/>
                    <a:pt x="1647" y="1593"/>
                    <a:pt x="1647" y="1593"/>
                  </a:cubicBezTo>
                  <a:cubicBezTo>
                    <a:pt x="1647" y="1604"/>
                    <a:pt x="1647" y="1604"/>
                    <a:pt x="1647" y="1604"/>
                  </a:cubicBezTo>
                  <a:cubicBezTo>
                    <a:pt x="1454" y="1678"/>
                    <a:pt x="1454" y="1678"/>
                    <a:pt x="1454" y="1678"/>
                  </a:cubicBezTo>
                  <a:cubicBezTo>
                    <a:pt x="1387" y="1684"/>
                    <a:pt x="1387" y="1684"/>
                    <a:pt x="1387" y="1684"/>
                  </a:cubicBezTo>
                  <a:cubicBezTo>
                    <a:pt x="1384" y="1716"/>
                    <a:pt x="1306" y="1724"/>
                    <a:pt x="1306" y="1724"/>
                  </a:cubicBezTo>
                  <a:cubicBezTo>
                    <a:pt x="1239" y="1729"/>
                    <a:pt x="1239" y="1729"/>
                    <a:pt x="1239" y="1729"/>
                  </a:cubicBezTo>
                  <a:cubicBezTo>
                    <a:pt x="1212" y="1752"/>
                    <a:pt x="1163" y="1709"/>
                    <a:pt x="1163" y="1709"/>
                  </a:cubicBezTo>
                  <a:cubicBezTo>
                    <a:pt x="1163" y="1691"/>
                    <a:pt x="1163" y="1691"/>
                    <a:pt x="1163" y="1691"/>
                  </a:cubicBezTo>
                  <a:cubicBezTo>
                    <a:pt x="1139" y="1682"/>
                    <a:pt x="1104" y="1684"/>
                    <a:pt x="1104" y="1684"/>
                  </a:cubicBezTo>
                  <a:cubicBezTo>
                    <a:pt x="1056" y="1733"/>
                    <a:pt x="1056" y="1733"/>
                    <a:pt x="1056" y="1733"/>
                  </a:cubicBezTo>
                  <a:cubicBezTo>
                    <a:pt x="1062" y="1769"/>
                    <a:pt x="1062" y="1769"/>
                    <a:pt x="1062" y="1769"/>
                  </a:cubicBezTo>
                  <a:cubicBezTo>
                    <a:pt x="1062" y="1794"/>
                    <a:pt x="1026" y="1792"/>
                    <a:pt x="1026" y="1792"/>
                  </a:cubicBezTo>
                  <a:cubicBezTo>
                    <a:pt x="988" y="1792"/>
                    <a:pt x="964" y="1768"/>
                    <a:pt x="964" y="1768"/>
                  </a:cubicBezTo>
                  <a:cubicBezTo>
                    <a:pt x="928" y="1748"/>
                    <a:pt x="928" y="1748"/>
                    <a:pt x="928" y="1748"/>
                  </a:cubicBezTo>
                  <a:cubicBezTo>
                    <a:pt x="895" y="1754"/>
                    <a:pt x="882" y="1726"/>
                    <a:pt x="882" y="1726"/>
                  </a:cubicBezTo>
                  <a:cubicBezTo>
                    <a:pt x="709" y="1660"/>
                    <a:pt x="709" y="1660"/>
                    <a:pt x="709" y="1660"/>
                  </a:cubicBezTo>
                  <a:cubicBezTo>
                    <a:pt x="621" y="1652"/>
                    <a:pt x="621" y="1652"/>
                    <a:pt x="621" y="1652"/>
                  </a:cubicBezTo>
                  <a:cubicBezTo>
                    <a:pt x="552" y="1595"/>
                    <a:pt x="552" y="1595"/>
                    <a:pt x="552" y="1595"/>
                  </a:cubicBezTo>
                  <a:cubicBezTo>
                    <a:pt x="518" y="1605"/>
                    <a:pt x="518" y="1605"/>
                    <a:pt x="518" y="1605"/>
                  </a:cubicBezTo>
                  <a:cubicBezTo>
                    <a:pt x="438" y="1594"/>
                    <a:pt x="438" y="1594"/>
                    <a:pt x="438" y="1594"/>
                  </a:cubicBezTo>
                  <a:cubicBezTo>
                    <a:pt x="436" y="1605"/>
                    <a:pt x="422" y="1605"/>
                    <a:pt x="422" y="1605"/>
                  </a:cubicBezTo>
                  <a:cubicBezTo>
                    <a:pt x="385" y="1603"/>
                    <a:pt x="398" y="1575"/>
                    <a:pt x="398" y="1575"/>
                  </a:cubicBezTo>
                  <a:cubicBezTo>
                    <a:pt x="211" y="1369"/>
                    <a:pt x="211" y="1369"/>
                    <a:pt x="211" y="1369"/>
                  </a:cubicBezTo>
                  <a:cubicBezTo>
                    <a:pt x="211" y="1319"/>
                    <a:pt x="211" y="1319"/>
                    <a:pt x="211" y="1319"/>
                  </a:cubicBezTo>
                  <a:cubicBezTo>
                    <a:pt x="199" y="1319"/>
                    <a:pt x="199" y="1319"/>
                    <a:pt x="199" y="1319"/>
                  </a:cubicBezTo>
                  <a:cubicBezTo>
                    <a:pt x="199" y="1295"/>
                    <a:pt x="199" y="1295"/>
                    <a:pt x="199" y="1295"/>
                  </a:cubicBezTo>
                  <a:cubicBezTo>
                    <a:pt x="216" y="1295"/>
                    <a:pt x="216" y="1295"/>
                    <a:pt x="216" y="1295"/>
                  </a:cubicBezTo>
                  <a:cubicBezTo>
                    <a:pt x="208" y="1237"/>
                    <a:pt x="208" y="1237"/>
                    <a:pt x="208" y="1237"/>
                  </a:cubicBezTo>
                  <a:cubicBezTo>
                    <a:pt x="73" y="983"/>
                    <a:pt x="73" y="983"/>
                    <a:pt x="73" y="983"/>
                  </a:cubicBezTo>
                  <a:cubicBezTo>
                    <a:pt x="26" y="983"/>
                    <a:pt x="26" y="983"/>
                    <a:pt x="26" y="983"/>
                  </a:cubicBezTo>
                  <a:cubicBezTo>
                    <a:pt x="43" y="956"/>
                    <a:pt x="43" y="956"/>
                    <a:pt x="43" y="956"/>
                  </a:cubicBezTo>
                  <a:cubicBezTo>
                    <a:pt x="24" y="966"/>
                    <a:pt x="24" y="966"/>
                    <a:pt x="24" y="966"/>
                  </a:cubicBezTo>
                  <a:cubicBezTo>
                    <a:pt x="0" y="955"/>
                    <a:pt x="0" y="955"/>
                    <a:pt x="0" y="955"/>
                  </a:cubicBezTo>
                  <a:cubicBezTo>
                    <a:pt x="14" y="921"/>
                    <a:pt x="14" y="921"/>
                    <a:pt x="14" y="921"/>
                  </a:cubicBezTo>
                  <a:cubicBezTo>
                    <a:pt x="29" y="927"/>
                    <a:pt x="29" y="927"/>
                    <a:pt x="29" y="927"/>
                  </a:cubicBezTo>
                  <a:cubicBezTo>
                    <a:pt x="105" y="796"/>
                    <a:pt x="105" y="796"/>
                    <a:pt x="105" y="796"/>
                  </a:cubicBezTo>
                  <a:cubicBezTo>
                    <a:pt x="88" y="776"/>
                    <a:pt x="88" y="776"/>
                    <a:pt x="88" y="776"/>
                  </a:cubicBezTo>
                  <a:cubicBezTo>
                    <a:pt x="120" y="726"/>
                    <a:pt x="120" y="726"/>
                    <a:pt x="120" y="726"/>
                  </a:cubicBezTo>
                  <a:cubicBezTo>
                    <a:pt x="139" y="736"/>
                    <a:pt x="139" y="736"/>
                    <a:pt x="139" y="736"/>
                  </a:cubicBezTo>
                  <a:cubicBezTo>
                    <a:pt x="210" y="611"/>
                    <a:pt x="210" y="611"/>
                    <a:pt x="210" y="611"/>
                  </a:cubicBezTo>
                  <a:cubicBezTo>
                    <a:pt x="253" y="633"/>
                    <a:pt x="253" y="633"/>
                    <a:pt x="253" y="633"/>
                  </a:cubicBezTo>
                  <a:cubicBezTo>
                    <a:pt x="397" y="431"/>
                    <a:pt x="397" y="431"/>
                    <a:pt x="397" y="431"/>
                  </a:cubicBezTo>
                  <a:cubicBezTo>
                    <a:pt x="385" y="425"/>
                    <a:pt x="385" y="425"/>
                    <a:pt x="385" y="425"/>
                  </a:cubicBezTo>
                  <a:cubicBezTo>
                    <a:pt x="417" y="376"/>
                    <a:pt x="417" y="376"/>
                    <a:pt x="417" y="376"/>
                  </a:cubicBezTo>
                  <a:cubicBezTo>
                    <a:pt x="433" y="384"/>
                    <a:pt x="433" y="384"/>
                    <a:pt x="433" y="384"/>
                  </a:cubicBezTo>
                  <a:cubicBezTo>
                    <a:pt x="509" y="265"/>
                    <a:pt x="509" y="265"/>
                    <a:pt x="509" y="265"/>
                  </a:cubicBezTo>
                  <a:cubicBezTo>
                    <a:pt x="495" y="257"/>
                    <a:pt x="495" y="257"/>
                    <a:pt x="495" y="257"/>
                  </a:cubicBezTo>
                  <a:cubicBezTo>
                    <a:pt x="536" y="208"/>
                    <a:pt x="536" y="208"/>
                    <a:pt x="536" y="208"/>
                  </a:cubicBezTo>
                  <a:cubicBezTo>
                    <a:pt x="545" y="218"/>
                    <a:pt x="545" y="218"/>
                    <a:pt x="545" y="218"/>
                  </a:cubicBezTo>
                  <a:cubicBezTo>
                    <a:pt x="639" y="121"/>
                    <a:pt x="639" y="121"/>
                    <a:pt x="639" y="121"/>
                  </a:cubicBezTo>
                  <a:cubicBezTo>
                    <a:pt x="639" y="121"/>
                    <a:pt x="576" y="50"/>
                    <a:pt x="654" y="25"/>
                  </a:cubicBezTo>
                  <a:cubicBezTo>
                    <a:pt x="733" y="0"/>
                    <a:pt x="762" y="84"/>
                    <a:pt x="726" y="122"/>
                  </a:cubicBezTo>
                  <a:cubicBezTo>
                    <a:pt x="788" y="164"/>
                    <a:pt x="788" y="164"/>
                    <a:pt x="788" y="164"/>
                  </a:cubicBezTo>
                  <a:cubicBezTo>
                    <a:pt x="802" y="130"/>
                    <a:pt x="802" y="130"/>
                    <a:pt x="802" y="130"/>
                  </a:cubicBezTo>
                  <a:cubicBezTo>
                    <a:pt x="841" y="160"/>
                    <a:pt x="841" y="160"/>
                    <a:pt x="841" y="160"/>
                  </a:cubicBezTo>
                  <a:cubicBezTo>
                    <a:pt x="828" y="188"/>
                    <a:pt x="828" y="188"/>
                    <a:pt x="828" y="188"/>
                  </a:cubicBezTo>
                  <a:cubicBezTo>
                    <a:pt x="901" y="238"/>
                    <a:pt x="901" y="238"/>
                    <a:pt x="901" y="238"/>
                  </a:cubicBezTo>
                  <a:cubicBezTo>
                    <a:pt x="910" y="213"/>
                    <a:pt x="910" y="213"/>
                    <a:pt x="910" y="213"/>
                  </a:cubicBezTo>
                  <a:cubicBezTo>
                    <a:pt x="945" y="234"/>
                    <a:pt x="945" y="234"/>
                    <a:pt x="945" y="234"/>
                  </a:cubicBezTo>
                  <a:cubicBezTo>
                    <a:pt x="936" y="262"/>
                    <a:pt x="936" y="262"/>
                    <a:pt x="936" y="262"/>
                  </a:cubicBezTo>
                  <a:cubicBezTo>
                    <a:pt x="1028" y="333"/>
                    <a:pt x="1028" y="333"/>
                    <a:pt x="1028" y="333"/>
                  </a:cubicBezTo>
                  <a:cubicBezTo>
                    <a:pt x="1037" y="317"/>
                    <a:pt x="1037" y="317"/>
                    <a:pt x="1037" y="317"/>
                  </a:cubicBezTo>
                  <a:cubicBezTo>
                    <a:pt x="1073" y="342"/>
                    <a:pt x="1073" y="342"/>
                    <a:pt x="1073" y="342"/>
                  </a:cubicBezTo>
                  <a:cubicBezTo>
                    <a:pt x="1062" y="358"/>
                    <a:pt x="1062" y="358"/>
                    <a:pt x="1062" y="358"/>
                  </a:cubicBezTo>
                  <a:cubicBezTo>
                    <a:pt x="1164" y="418"/>
                    <a:pt x="1164" y="418"/>
                    <a:pt x="1164" y="418"/>
                  </a:cubicBezTo>
                  <a:cubicBezTo>
                    <a:pt x="1174" y="397"/>
                    <a:pt x="1174" y="397"/>
                    <a:pt x="1174" y="397"/>
                  </a:cubicBezTo>
                  <a:cubicBezTo>
                    <a:pt x="1212" y="406"/>
                    <a:pt x="1212" y="406"/>
                    <a:pt x="1212" y="406"/>
                  </a:cubicBezTo>
                  <a:cubicBezTo>
                    <a:pt x="1208" y="426"/>
                    <a:pt x="1208" y="426"/>
                    <a:pt x="1208" y="426"/>
                  </a:cubicBezTo>
                  <a:cubicBezTo>
                    <a:pt x="1208" y="426"/>
                    <a:pt x="1269" y="446"/>
                    <a:pt x="1348" y="438"/>
                  </a:cubicBezTo>
                  <a:cubicBezTo>
                    <a:pt x="1348" y="438"/>
                    <a:pt x="1373" y="398"/>
                    <a:pt x="1401" y="434"/>
                  </a:cubicBezTo>
                  <a:cubicBezTo>
                    <a:pt x="1401" y="434"/>
                    <a:pt x="1402" y="454"/>
                    <a:pt x="1394" y="461"/>
                  </a:cubicBezTo>
                  <a:cubicBezTo>
                    <a:pt x="1394" y="461"/>
                    <a:pt x="1576" y="425"/>
                    <a:pt x="1676" y="449"/>
                  </a:cubicBezTo>
                  <a:cubicBezTo>
                    <a:pt x="1676" y="449"/>
                    <a:pt x="1927" y="333"/>
                    <a:pt x="1989" y="313"/>
                  </a:cubicBezTo>
                  <a:cubicBezTo>
                    <a:pt x="1964" y="453"/>
                    <a:pt x="1964" y="453"/>
                    <a:pt x="1964" y="453"/>
                  </a:cubicBezTo>
                  <a:cubicBezTo>
                    <a:pt x="1983" y="482"/>
                    <a:pt x="1983" y="482"/>
                    <a:pt x="1983" y="482"/>
                  </a:cubicBezTo>
                  <a:cubicBezTo>
                    <a:pt x="2053" y="468"/>
                    <a:pt x="2053" y="468"/>
                    <a:pt x="2053" y="468"/>
                  </a:cubicBezTo>
                  <a:cubicBezTo>
                    <a:pt x="2218" y="517"/>
                    <a:pt x="2218" y="517"/>
                    <a:pt x="2218" y="517"/>
                  </a:cubicBezTo>
                  <a:lnTo>
                    <a:pt x="2073" y="673"/>
                  </a:lnTo>
                  <a:close/>
                </a:path>
              </a:pathLst>
            </a:custGeom>
            <a:noFill/>
            <a:ln w="28575" cap="flat">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14400"/>
              <a:endParaRPr lang="en-US" kern="0">
                <a:solidFill>
                  <a:sysClr val="windowText" lastClr="000000"/>
                </a:solidFill>
              </a:endParaRPr>
            </a:p>
          </p:txBody>
        </p:sp>
      </p:grpSp>
      <p:sp>
        <p:nvSpPr>
          <p:cNvPr id="9" name="Title 974"/>
          <p:cNvSpPr txBox="1">
            <a:spLocks/>
          </p:cNvSpPr>
          <p:nvPr/>
        </p:nvSpPr>
        <p:spPr>
          <a:xfrm>
            <a:off x="9893452" y="6631607"/>
            <a:ext cx="2388853" cy="575271"/>
          </a:xfrm>
          <a:prstGeom prst="rect">
            <a:avLst/>
          </a:prstGeom>
        </p:spPr>
        <p:txBody>
          <a:bodyPr vert="horz" wrap="square" lIns="146243" tIns="91402" rIns="146243" bIns="91402"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r">
              <a:spcAft>
                <a:spcPts val="600"/>
              </a:spcAft>
            </a:pPr>
            <a:r>
              <a:rPr lang="en-US" sz="918" spc="0" dirty="0">
                <a:solidFill>
                  <a:schemeClr val="bg1">
                    <a:lumMod val="75000"/>
                  </a:schemeClr>
                </a:solidFill>
                <a:latin typeface="Segoe UI Light" panose="020B0502040204020203" pitchFamily="34" charset="0"/>
                <a:cs typeface="Segoe UI Light" panose="020B0502040204020203" pitchFamily="34" charset="0"/>
              </a:rPr>
              <a:t>© 2016 </a:t>
            </a:r>
            <a:r>
              <a:rPr lang="en-US" sz="918" spc="0" dirty="0" err="1">
                <a:solidFill>
                  <a:schemeClr val="bg1">
                    <a:lumMod val="75000"/>
                  </a:schemeClr>
                </a:solidFill>
                <a:latin typeface="Segoe UI Light" panose="020B0502040204020203" pitchFamily="34" charset="0"/>
                <a:cs typeface="Segoe UI Light" panose="020B0502040204020203" pitchFamily="34" charset="0"/>
              </a:rPr>
              <a:t>DigitalGlobe</a:t>
            </a:r>
            <a:r>
              <a:rPr lang="en-US" sz="918" spc="0" dirty="0">
                <a:solidFill>
                  <a:schemeClr val="bg1">
                    <a:lumMod val="75000"/>
                  </a:schemeClr>
                </a:solidFill>
                <a:latin typeface="Segoe UI Light" panose="020B0502040204020203" pitchFamily="34" charset="0"/>
                <a:cs typeface="Segoe UI Light" panose="020B0502040204020203" pitchFamily="34" charset="0"/>
              </a:rPr>
              <a:t>, © 2016 HERE</a:t>
            </a:r>
            <a:endParaRPr lang="en-US" sz="918" spc="0" dirty="0">
              <a:solidFill>
                <a:schemeClr val="bg1">
                  <a:lumMod val="75000"/>
                </a:schemeClr>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57" name="Title 974"/>
          <p:cNvSpPr txBox="1">
            <a:spLocks/>
          </p:cNvSpPr>
          <p:nvPr/>
        </p:nvSpPr>
        <p:spPr>
          <a:xfrm>
            <a:off x="8697611" y="5990590"/>
            <a:ext cx="3529972" cy="575271"/>
          </a:xfrm>
          <a:prstGeom prst="rect">
            <a:avLst/>
          </a:prstGeom>
        </p:spPr>
        <p:txBody>
          <a:bodyPr vert="horz" wrap="square" lIns="146243" tIns="91402" rIns="146243" bIns="91402"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spcAft>
                <a:spcPts val="600"/>
              </a:spcAft>
            </a:pPr>
            <a:r>
              <a:rPr lang="en-US" sz="2448">
                <a:solidFill>
                  <a:srgbClr val="FFFFFF"/>
                </a:solidFill>
              </a:rPr>
              <a:t>DUBROVNIK, CROATIA</a:t>
            </a:r>
            <a:endParaRPr lang="en-US" sz="2400" spc="300">
              <a:solidFill>
                <a:srgbClr val="FFFFFF"/>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8" name="Picture 4" descr="https://www.microsoft.com/maps/images/branding/bing_maps_logo_white_263px_57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698" y="6639953"/>
            <a:ext cx="982258" cy="21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418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FD8CDD81-C58F-44BA-9199-FB28CC2F61B4}"/>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4C34C91-D761-4653-B4A8-D2B297A93954}" vid="{6DAFF277-0ABD-4843-9581-151AC106FC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77279579A0454B857F5303129CCB60" ma:contentTypeVersion="4" ma:contentTypeDescription="Create a new document." ma:contentTypeScope="" ma:versionID="182caf5a2de310c7b894f3ebd0cf3205">
  <xsd:schema xmlns:xsd="http://www.w3.org/2001/XMLSchema" xmlns:xs="http://www.w3.org/2001/XMLSchema" xmlns:p="http://schemas.microsoft.com/office/2006/metadata/properties" xmlns:ns2="4a531b04-6090-4f07-81d2-e7d9285f981d" targetNamespace="http://schemas.microsoft.com/office/2006/metadata/properties" ma:root="true" ma:fieldsID="b7c562f2df7134a4b91f92869e819523" ns2:_="">
    <xsd:import namespace="4a531b04-6090-4f07-81d2-e7d9285f981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31b04-6090-4f07-81d2-e7d9285f981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4a531b04-6090-4f07-81d2-e7d9285f981d"/>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D1D34C63-6751-46D1-AA80-A12D2DB831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531b04-6090-4f07-81d2-e7d9285f98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WTS-FY17-Series-Template</Template>
  <TotalTime>162</TotalTime>
  <Words>3242</Words>
  <Application>Microsoft Office PowerPoint</Application>
  <PresentationFormat>Custom</PresentationFormat>
  <Paragraphs>532</Paragraphs>
  <Slides>42</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Arial</vt:lpstr>
      <vt:lpstr>Calibri</vt:lpstr>
      <vt:lpstr>Calibri Light</vt:lpstr>
      <vt:lpstr>Consolas</vt:lpstr>
      <vt:lpstr>Segoe UI</vt:lpstr>
      <vt:lpstr>Segoe UI Black</vt:lpstr>
      <vt:lpstr>Segoe UI Light</vt:lpstr>
      <vt:lpstr>Segoe UI Semibold</vt:lpstr>
      <vt:lpstr>Segoe UI Semilight</vt:lpstr>
      <vt:lpstr>Wingdings</vt:lpstr>
      <vt:lpstr>WHITE TEMPLATE</vt:lpstr>
      <vt:lpstr>COLOR TEMPLATE</vt:lpstr>
      <vt:lpstr>Windows Tech Series Hardening Windows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Ensuring the Integrity of Windows</vt:lpstr>
      <vt:lpstr>PowerPoint Presentation</vt:lpstr>
      <vt:lpstr>PowerPoint Presentation</vt:lpstr>
      <vt:lpstr>PowerPoint Presentation</vt:lpstr>
      <vt:lpstr>PowerPoint Presentation</vt:lpstr>
      <vt:lpstr>PowerPoint Presentation</vt:lpstr>
      <vt:lpstr>Code Integrity</vt:lpstr>
      <vt:lpstr>Virtualization based security (VBS) </vt:lpstr>
      <vt:lpstr>KMCI protected by VBS</vt:lpstr>
      <vt:lpstr>Device Guard and Credential Guard Readiness Tool</vt:lpstr>
      <vt:lpstr>Planning for Device Guard   Considerations</vt:lpstr>
      <vt:lpstr>“That all sounds great. But… whitelisting is still too hard!”</vt:lpstr>
      <vt:lpstr>Simplifying Whitelist Management in Windows 10 Redstone</vt:lpstr>
      <vt:lpstr>But Whitelisting is Hard…</vt:lpstr>
      <vt:lpstr>Getting Apps in to the Circle of Trust   Adopting Code Signing</vt:lpstr>
      <vt:lpstr>Device Guard Scenarios and Recommendations</vt:lpstr>
      <vt:lpstr>Device Guard Scenarios and Recommendations</vt:lpstr>
      <vt:lpstr>Device Guard Scenarios and Recommendations</vt:lpstr>
      <vt:lpstr>Device Guard Scenarios and Recommendations</vt:lpstr>
      <vt:lpstr>Deploying Device Guard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Tech Series template</dc:title>
  <dc:subject>&lt;Speech title here&gt;</dc:subject>
  <dc:creator>Dave Field</dc:creator>
  <cp:keywords/>
  <dc:description>Template: Maryfj_x000d_
Formatting:_x000d_
Audience Type:</dc:description>
  <cp:lastModifiedBy>Dave Field</cp:lastModifiedBy>
  <cp:revision>18</cp:revision>
  <dcterms:created xsi:type="dcterms:W3CDTF">2016-07-18T23:01:25Z</dcterms:created>
  <dcterms:modified xsi:type="dcterms:W3CDTF">2016-10-26T21:28:31Z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0x0101004277279579A0454B857F5303129CCB60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